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4"/>
  </p:sldMasterIdLst>
  <p:notesMasterIdLst>
    <p:notesMasterId r:id="rId25"/>
  </p:notesMasterIdLst>
  <p:handoutMasterIdLst>
    <p:handoutMasterId r:id="rId26"/>
  </p:handoutMasterIdLst>
  <p:sldIdLst>
    <p:sldId id="256" r:id="rId5"/>
    <p:sldId id="260" r:id="rId6"/>
    <p:sldId id="302" r:id="rId7"/>
    <p:sldId id="262" r:id="rId8"/>
    <p:sldId id="266" r:id="rId9"/>
    <p:sldId id="303" r:id="rId10"/>
    <p:sldId id="269" r:id="rId11"/>
    <p:sldId id="290" r:id="rId12"/>
    <p:sldId id="271" r:id="rId13"/>
    <p:sldId id="270" r:id="rId14"/>
    <p:sldId id="278" r:id="rId15"/>
    <p:sldId id="295" r:id="rId16"/>
    <p:sldId id="267" r:id="rId17"/>
    <p:sldId id="268" r:id="rId18"/>
    <p:sldId id="300" r:id="rId19"/>
    <p:sldId id="296" r:id="rId20"/>
    <p:sldId id="304" r:id="rId21"/>
    <p:sldId id="298" r:id="rId22"/>
    <p:sldId id="301" r:id="rId23"/>
    <p:sldId id="287"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becca Jeppesen" initials="RJ"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45DF"/>
    <a:srgbClr val="9B05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76281" autoAdjust="0"/>
  </p:normalViewPr>
  <p:slideViewPr>
    <p:cSldViewPr>
      <p:cViewPr varScale="1">
        <p:scale>
          <a:sx n="86" d="100"/>
          <a:sy n="86" d="100"/>
        </p:scale>
        <p:origin x="-414" y="-96"/>
      </p:cViewPr>
      <p:guideLst>
        <p:guide orient="horz" pos="2160"/>
        <p:guide pos="2880"/>
      </p:guideLst>
    </p:cSldViewPr>
  </p:slideViewPr>
  <p:outlineViewPr>
    <p:cViewPr>
      <p:scale>
        <a:sx n="33" d="100"/>
        <a:sy n="33" d="100"/>
      </p:scale>
      <p:origin x="0" y="11700"/>
    </p:cViewPr>
  </p:outlineViewPr>
  <p:notesTextViewPr>
    <p:cViewPr>
      <p:scale>
        <a:sx n="100" d="100"/>
        <a:sy n="100" d="100"/>
      </p:scale>
      <p:origin x="0" y="0"/>
    </p:cViewPr>
  </p:notesTextViewPr>
  <p:sorterViewPr>
    <p:cViewPr>
      <p:scale>
        <a:sx n="100" d="100"/>
        <a:sy n="100" d="100"/>
      </p:scale>
      <p:origin x="0" y="1602"/>
    </p:cViewPr>
  </p:sorterViewPr>
  <p:notesViewPr>
    <p:cSldViewPr>
      <p:cViewPr varScale="1">
        <p:scale>
          <a:sx n="78" d="100"/>
          <a:sy n="78" d="100"/>
        </p:scale>
        <p:origin x="-198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006CA16-E7EC-4D18-AA93-3768EFB9924B}" type="datetimeFigureOut">
              <a:rPr lang="en-US" smtClean="0"/>
              <a:pPr/>
              <a:t>3/6/2013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9825D287-C15F-4E7C-B477-1C4439F376E6}" type="slidenum">
              <a:rPr lang="en-US" smtClean="0"/>
              <a:pPr/>
              <a:t>‹#›</a:t>
            </a:fld>
            <a:endParaRPr lang="en-US"/>
          </a:p>
        </p:txBody>
      </p:sp>
    </p:spTree>
    <p:extLst>
      <p:ext uri="{BB962C8B-B14F-4D97-AF65-F5344CB8AC3E}">
        <p14:creationId xmlns:p14="http://schemas.microsoft.com/office/powerpoint/2010/main" val="2603791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6B1AF16-4CA2-42D4-9370-F2FA4A836AC1}" type="datetimeFigureOut">
              <a:rPr lang="en-US" smtClean="0"/>
              <a:pPr/>
              <a:t>3/6/2013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5AC0D86-7E6A-4AE6-8526-BFEC8A218897}" type="slidenum">
              <a:rPr lang="en-US" smtClean="0"/>
              <a:pPr/>
              <a:t>‹#›</a:t>
            </a:fld>
            <a:endParaRPr lang="en-US"/>
          </a:p>
        </p:txBody>
      </p:sp>
    </p:spTree>
    <p:extLst>
      <p:ext uri="{BB962C8B-B14F-4D97-AF65-F5344CB8AC3E}">
        <p14:creationId xmlns:p14="http://schemas.microsoft.com/office/powerpoint/2010/main" val="2353415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a:t>
            </a:fld>
            <a:endParaRPr lang="en-US"/>
          </a:p>
        </p:txBody>
      </p:sp>
    </p:spTree>
    <p:extLst>
      <p:ext uri="{BB962C8B-B14F-4D97-AF65-F5344CB8AC3E}">
        <p14:creationId xmlns:p14="http://schemas.microsoft.com/office/powerpoint/2010/main" val="12255664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Failure to submit required reports, and submitting reports late has been an ongoing issue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dirty="0" smtClean="0">
              <a:latin typeface="Arial" pitchFamily="34" charset="0"/>
              <a:cs typeface="Arial"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Project leaders with late or outstanding reports are penalized for not adhering to the NWRT’s reporting requirements.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Arial" pitchFamily="34" charset="0"/>
                <a:cs typeface="Arial" pitchFamily="34" charset="0"/>
              </a:rPr>
              <a:t>6</a:t>
            </a:r>
            <a:r>
              <a:rPr lang="en-US" sz="1200" baseline="0" dirty="0" smtClean="0">
                <a:latin typeface="Arial" pitchFamily="34" charset="0"/>
                <a:cs typeface="Arial" pitchFamily="34" charset="0"/>
              </a:rPr>
              <a:t> points for each outstanding final project report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Arial" pitchFamily="34" charset="0"/>
                <a:cs typeface="Arial" pitchFamily="34" charset="0"/>
              </a:rPr>
              <a:t>4 points for each outstanding interim progress and financial report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Arial" pitchFamily="34" charset="0"/>
                <a:cs typeface="Arial" pitchFamily="34" charset="0"/>
              </a:rPr>
              <a:t>2 points for each report submitted late</a:t>
            </a:r>
            <a:endParaRPr lang="en-US" sz="120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smtClean="0">
              <a:latin typeface="Arial" pitchFamily="34" charset="0"/>
              <a:cs typeface="Arial"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In some cases up to 20 points have been deducted as a result of outstanding reports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Deductions remain for outstanding reports until the NWMB receives them</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Late submission deductions apply for one year</a:t>
            </a:r>
          </a:p>
          <a:p>
            <a:endParaRPr lang="en-US"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Read 1 and 2</a:t>
            </a:r>
          </a:p>
          <a:p>
            <a:pPr marL="0" indent="0">
              <a:buFont typeface="Arial" pitchFamily="34" charset="0"/>
              <a:buNone/>
            </a:pPr>
            <a:endParaRPr lang="en-CA" dirty="0" smtClean="0"/>
          </a:p>
          <a:p>
            <a:pPr marL="171450" indent="-171450">
              <a:buFont typeface="Arial" pitchFamily="34" charset="0"/>
              <a:buChar char="•"/>
            </a:pPr>
            <a:r>
              <a:rPr lang="en-CA" dirty="0" smtClean="0"/>
              <a:t>Re Points #1 and 2: If there is $600</a:t>
            </a:r>
            <a:r>
              <a:rPr lang="en-CA" baseline="0" dirty="0" smtClean="0"/>
              <a:t> k available to allocate to new projects in a given year, the proposals scoring at least 65% that can be brought to the Board cannot cumulatively request more than $810 k.</a:t>
            </a:r>
          </a:p>
          <a:p>
            <a:pPr marL="0" indent="0">
              <a:buFont typeface="Arial" pitchFamily="34" charset="0"/>
              <a:buNone/>
            </a:pPr>
            <a:endParaRPr lang="en-CA" baseline="0" dirty="0" smtClean="0"/>
          </a:p>
          <a:p>
            <a:pPr marL="171450" indent="-171450">
              <a:buFont typeface="Arial" pitchFamily="34" charset="0"/>
              <a:buChar char="•"/>
            </a:pPr>
            <a:r>
              <a:rPr lang="en-CA" baseline="0" dirty="0" smtClean="0"/>
              <a:t>Hard to meet in the past couple of years because of a lack of detail, conflicting information in proposals as previously mentioned</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Read 3</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11</a:t>
            </a:fld>
            <a:endParaRPr lang="en-US"/>
          </a:p>
        </p:txBody>
      </p:sp>
    </p:spTree>
    <p:extLst>
      <p:ext uri="{BB962C8B-B14F-4D97-AF65-F5344CB8AC3E}">
        <p14:creationId xmlns:p14="http://schemas.microsoft.com/office/powerpoint/2010/main" val="1914283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Read</a:t>
            </a:r>
            <a:r>
              <a:rPr lang="en-CA" baseline="0" dirty="0" smtClean="0"/>
              <a:t> 1 and 2</a:t>
            </a:r>
          </a:p>
          <a:p>
            <a:pPr marL="171450" indent="-171450">
              <a:buFont typeface="Arial"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12</a:t>
            </a:fld>
            <a:endParaRPr lang="en-US"/>
          </a:p>
        </p:txBody>
      </p:sp>
    </p:spTree>
    <p:extLst>
      <p:ext uri="{BB962C8B-B14F-4D97-AF65-F5344CB8AC3E}">
        <p14:creationId xmlns:p14="http://schemas.microsoft.com/office/powerpoint/2010/main" val="3675066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Funding for multi-year projects is limited to no more than 25% of the total amount available for funding</a:t>
            </a:r>
          </a:p>
          <a:p>
            <a:pPr marL="628650" lvl="1" indent="-171450">
              <a:buFont typeface="Arial" pitchFamily="34" charset="0"/>
              <a:buChar char="•"/>
            </a:pPr>
            <a:r>
              <a:rPr lang="en-CA" dirty="0" smtClean="0"/>
              <a:t>If</a:t>
            </a:r>
            <a:r>
              <a:rPr lang="en-CA" baseline="0" dirty="0" smtClean="0"/>
              <a:t> there is $700 k available for allocation, $175 k is available for multiyear allocation</a:t>
            </a:r>
          </a:p>
          <a:p>
            <a:pPr marL="628650" lvl="1" indent="-171450">
              <a:buFont typeface="Arial" pitchFamily="34" charset="0"/>
              <a:buChar char="•"/>
            </a:pPr>
            <a:r>
              <a:rPr lang="en-CA" baseline="0" dirty="0" smtClean="0"/>
              <a:t>The first demand on this is for multi-year commitments from previous years (those in years 2 and 3 of their work)</a:t>
            </a:r>
            <a:endParaRPr lang="en-CA" dirty="0" smtClean="0"/>
          </a:p>
          <a:p>
            <a:pPr marL="171450" indent="-171450">
              <a:buFont typeface="Arial" pitchFamily="34" charset="0"/>
              <a:buChar char="•"/>
            </a:pPr>
            <a:endParaRPr lang="en-CA" dirty="0" smtClean="0"/>
          </a:p>
          <a:p>
            <a:pPr marL="171450" indent="-171450">
              <a:buFont typeface="Arial" pitchFamily="34" charset="0"/>
              <a:buChar char="•"/>
            </a:pPr>
            <a:r>
              <a:rPr lang="en-CA" dirty="0" smtClean="0"/>
              <a:t>All requests for multi-year funding must meet the following four criteria:</a:t>
            </a:r>
          </a:p>
          <a:p>
            <a:pPr marL="628650" lvl="1" indent="-171450">
              <a:buFont typeface="Arial" pitchFamily="34" charset="0"/>
              <a:buChar char="•"/>
            </a:pPr>
            <a:r>
              <a:rPr lang="en-CA" dirty="0" smtClean="0"/>
              <a:t>Research Priority (65% or 16.25 points / 25)</a:t>
            </a:r>
          </a:p>
          <a:p>
            <a:pPr marL="628650" lvl="1" indent="-171450">
              <a:buFont typeface="Arial" pitchFamily="34" charset="0"/>
              <a:buChar char="•"/>
            </a:pPr>
            <a:r>
              <a:rPr lang="en-CA" dirty="0" smtClean="0"/>
              <a:t>Research Quality (70% or 24.50 points / 30)</a:t>
            </a:r>
          </a:p>
          <a:p>
            <a:pPr marL="628650" lvl="1" indent="-171450">
              <a:buFont typeface="Arial" pitchFamily="34" charset="0"/>
              <a:buChar char="•"/>
            </a:pPr>
            <a:r>
              <a:rPr lang="en-CA" dirty="0" smtClean="0"/>
              <a:t>Funding and Training (60% or 15 points / 25)</a:t>
            </a:r>
          </a:p>
          <a:p>
            <a:pPr marL="628650" lvl="1" indent="-171450">
              <a:buFont typeface="Arial" pitchFamily="34" charset="0"/>
              <a:buChar char="•"/>
            </a:pPr>
            <a:r>
              <a:rPr lang="en-CA" dirty="0" smtClean="0"/>
              <a:t>Consultation and Reporting (70% or 10.50 points / 15)</a:t>
            </a:r>
          </a:p>
          <a:p>
            <a:pPr marL="171450" indent="-171450">
              <a:buFont typeface="Arial" pitchFamily="34" charset="0"/>
              <a:buChar char="•"/>
            </a:pPr>
            <a:endParaRPr lang="en-US" dirty="0" smtClean="0"/>
          </a:p>
          <a:p>
            <a:pPr marL="171450" indent="-171450">
              <a:buFont typeface="Arial" pitchFamily="34" charset="0"/>
              <a:buChar char="•"/>
            </a:pPr>
            <a:r>
              <a:rPr lang="en-US" dirty="0" smtClean="0"/>
              <a:t>Proposed multi-year</a:t>
            </a:r>
            <a:r>
              <a:rPr lang="en-US" baseline="0" dirty="0" smtClean="0"/>
              <a:t> projects will be considered for single year funding if the project does not meet the minimum requirements or if the maximum amount of funding for multi year projects has been met.</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Projects receiving multi year finding will be reviewed on an annual basis and are contingent on interim project and interim financial reports</a:t>
            </a:r>
            <a:endParaRPr lang="en-US"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13</a:t>
            </a:fld>
            <a:endParaRPr lang="en-US"/>
          </a:p>
        </p:txBody>
      </p:sp>
    </p:spTree>
    <p:extLst>
      <p:ext uri="{BB962C8B-B14F-4D97-AF65-F5344CB8AC3E}">
        <p14:creationId xmlns:p14="http://schemas.microsoft.com/office/powerpoint/2010/main" val="2087440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93712" indent="-457200">
              <a:buClr>
                <a:schemeClr val="tx1"/>
              </a:buClr>
              <a:buFont typeface="Arial" pitchFamily="34" charset="0"/>
              <a:buChar char="•"/>
            </a:pPr>
            <a:r>
              <a:rPr lang="en-US" sz="3500" dirty="0" smtClean="0">
                <a:latin typeface="Arial" pitchFamily="34" charset="0"/>
                <a:cs typeface="Arial" pitchFamily="34" charset="0"/>
              </a:rPr>
              <a:t>Maximum $15,000 per project.  </a:t>
            </a:r>
          </a:p>
          <a:p>
            <a:pPr marL="493712" indent="-457200">
              <a:buClr>
                <a:schemeClr val="tx1"/>
              </a:buClr>
              <a:buFont typeface="Arial" pitchFamily="34" charset="0"/>
              <a:buChar char="•"/>
            </a:pPr>
            <a:r>
              <a:rPr lang="en-US" sz="3500" dirty="0" smtClean="0">
                <a:latin typeface="Arial" pitchFamily="34" charset="0"/>
                <a:cs typeface="Arial" pitchFamily="34" charset="0"/>
              </a:rPr>
              <a:t>Limited to 10% of the total funding available.</a:t>
            </a:r>
          </a:p>
          <a:p>
            <a:pPr marL="538480" lvl="1" indent="-457200">
              <a:buFont typeface="Arial" pitchFamily="34" charset="0"/>
              <a:buChar char="•"/>
            </a:pPr>
            <a:endParaRPr lang="en-US" sz="2900" dirty="0" smtClean="0">
              <a:latin typeface="Arial" pitchFamily="34" charset="0"/>
              <a:cs typeface="Arial" pitchFamily="34" charset="0"/>
            </a:endParaRPr>
          </a:p>
          <a:p>
            <a:pPr marL="538480" lvl="1" indent="-457200">
              <a:buFont typeface="Arial" pitchFamily="34" charset="0"/>
              <a:buChar char="•"/>
            </a:pPr>
            <a:r>
              <a:rPr lang="en-US" sz="2900" dirty="0" smtClean="0">
                <a:latin typeface="Arial" pitchFamily="34" charset="0"/>
                <a:cs typeface="Arial" pitchFamily="34" charset="0"/>
              </a:rPr>
              <a:t>Examples of what would qualify for preliminary study funding;</a:t>
            </a:r>
          </a:p>
          <a:p>
            <a:pPr marL="996950" lvl="1" indent="-457200">
              <a:buFont typeface="Arial" pitchFamily="34" charset="0"/>
              <a:buChar char="•"/>
            </a:pPr>
            <a:r>
              <a:rPr lang="en-US" sz="2900" dirty="0" smtClean="0">
                <a:latin typeface="Arial" pitchFamily="34" charset="0"/>
                <a:cs typeface="Arial" pitchFamily="34" charset="0"/>
              </a:rPr>
              <a:t>Development of research methods prior to undertaking a research project;</a:t>
            </a:r>
          </a:p>
          <a:p>
            <a:pPr marL="996950" lvl="1" indent="-457200">
              <a:buFont typeface="Arial" pitchFamily="34" charset="0"/>
              <a:buChar char="•"/>
            </a:pPr>
            <a:r>
              <a:rPr lang="en-US" sz="2900" dirty="0" smtClean="0">
                <a:latin typeface="Arial" pitchFamily="34" charset="0"/>
                <a:cs typeface="Arial" pitchFamily="34" charset="0"/>
              </a:rPr>
              <a:t>Consultations</a:t>
            </a:r>
            <a:r>
              <a:rPr lang="en-US" sz="2900" baseline="0" dirty="0" smtClean="0">
                <a:latin typeface="Arial" pitchFamily="34" charset="0"/>
                <a:cs typeface="Arial" pitchFamily="34" charset="0"/>
              </a:rPr>
              <a:t> to</a:t>
            </a:r>
            <a:r>
              <a:rPr lang="en-US" sz="2900" dirty="0" smtClean="0">
                <a:latin typeface="Arial" pitchFamily="34" charset="0"/>
                <a:cs typeface="Arial" pitchFamily="34" charset="0"/>
              </a:rPr>
              <a:t> obtain community support for a proposed study;</a:t>
            </a:r>
          </a:p>
          <a:p>
            <a:pPr marL="996950" lvl="1" indent="-457200">
              <a:buFont typeface="Arial" pitchFamily="34" charset="0"/>
              <a:buChar char="•"/>
            </a:pPr>
            <a:r>
              <a:rPr lang="en-US" sz="2900" dirty="0" smtClean="0">
                <a:latin typeface="Arial" pitchFamily="34" charset="0"/>
                <a:cs typeface="Arial" pitchFamily="34" charset="0"/>
              </a:rPr>
              <a:t>Consideration of opportunities for community involvement and participation in a research project; or</a:t>
            </a:r>
          </a:p>
          <a:p>
            <a:pPr marL="996950" lvl="1" indent="-457200">
              <a:buFont typeface="Arial" pitchFamily="34" charset="0"/>
              <a:buChar char="•"/>
            </a:pPr>
            <a:r>
              <a:rPr lang="en-US" sz="2900" dirty="0" smtClean="0">
                <a:latin typeface="Arial" pitchFamily="34" charset="0"/>
                <a:cs typeface="Arial" pitchFamily="34" charset="0"/>
              </a:rPr>
              <a:t>Consultation on how to include IQ/TEK in a research project.</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 single project will only be eligible for preliminary study funding once</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 project can’t receive preliminary and regular NWRT funding in the same year</a:t>
            </a:r>
          </a:p>
        </p:txBody>
      </p:sp>
      <p:sp>
        <p:nvSpPr>
          <p:cNvPr id="4" name="Slide Number Placeholder 3"/>
          <p:cNvSpPr>
            <a:spLocks noGrp="1"/>
          </p:cNvSpPr>
          <p:nvPr>
            <p:ph type="sldNum" sz="quarter" idx="10"/>
          </p:nvPr>
        </p:nvSpPr>
        <p:spPr/>
        <p:txBody>
          <a:bodyPr/>
          <a:lstStyle/>
          <a:p>
            <a:fld id="{D5AC0D86-7E6A-4AE6-8526-BFEC8A218897}" type="slidenum">
              <a:rPr lang="en-US" smtClean="0"/>
              <a:pPr/>
              <a:t>14</a:t>
            </a:fld>
            <a:endParaRPr lang="en-US"/>
          </a:p>
        </p:txBody>
      </p:sp>
    </p:spTree>
    <p:extLst>
      <p:ext uri="{BB962C8B-B14F-4D97-AF65-F5344CB8AC3E}">
        <p14:creationId xmlns:p14="http://schemas.microsoft.com/office/powerpoint/2010/main" val="152238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Proposals are reviewed by the Board during the March meeting, which is what we are here to do today.</a:t>
            </a:r>
          </a:p>
          <a:p>
            <a:pPr marL="0" indent="0">
              <a:buFont typeface="Arial" pitchFamily="34" charset="0"/>
              <a:buNone/>
            </a:pPr>
            <a:endParaRPr lang="en-CA" dirty="0" smtClean="0"/>
          </a:p>
          <a:p>
            <a:pPr marL="171450" indent="-171450">
              <a:buFont typeface="Arial" pitchFamily="34" charset="0"/>
              <a:buChar char="•"/>
            </a:pPr>
            <a:r>
              <a:rPr lang="en-CA" dirty="0" smtClean="0"/>
              <a:t>Individual applicants and departments will be advised in writing of the NWMB’s funding decisions,</a:t>
            </a:r>
            <a:r>
              <a:rPr lang="en-CA" baseline="0" dirty="0" smtClean="0"/>
              <a:t> including any conditions on funding, </a:t>
            </a:r>
            <a:r>
              <a:rPr lang="en-CA" dirty="0" smtClean="0"/>
              <a:t>by mid-April</a:t>
            </a:r>
          </a:p>
          <a:p>
            <a:pPr marL="0" indent="0">
              <a:buFont typeface="Arial" pitchFamily="34" charset="0"/>
              <a:buNone/>
            </a:pPr>
            <a:endParaRPr lang="en-CA" dirty="0" smtClean="0"/>
          </a:p>
          <a:p>
            <a:pPr marL="171450" indent="-171450">
              <a:buFont typeface="Arial" pitchFamily="34" charset="0"/>
              <a:buChar char="•"/>
            </a:pPr>
            <a:r>
              <a:rPr lang="en-CA" dirty="0" smtClean="0"/>
              <a:t>All funding conditions must be met by 30 June; there have been issues</a:t>
            </a:r>
            <a:r>
              <a:rPr lang="en-CA" baseline="0" dirty="0" smtClean="0"/>
              <a:t> with this in the past, this year the deadline will be strictly enforced.</a:t>
            </a:r>
            <a:endParaRPr lang="en-CA" dirty="0" smtClean="0"/>
          </a:p>
          <a:p>
            <a:pPr marL="171450" indent="-171450">
              <a:buFont typeface="Arial" pitchFamily="34" charset="0"/>
              <a:buChar char="•"/>
            </a:pPr>
            <a:endParaRPr lang="en-CA" dirty="0" smtClean="0"/>
          </a:p>
          <a:p>
            <a:pPr marL="171450" indent="-171450">
              <a:buFont typeface="Arial" pitchFamily="34" charset="0"/>
              <a:buChar char="•"/>
            </a:pPr>
            <a:r>
              <a:rPr lang="en-CA" baseline="0" dirty="0" smtClean="0"/>
              <a:t>As per the NWRT policy, requests for extensions to meet funding conditions will be required on a case by case basis but must be made 2 weeks in advance of the June 30 deadline</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Once all funding conditions have been met the NWMB will negotiate a Contribution Agreement with the associated government department by August 1</a:t>
            </a:r>
            <a:r>
              <a:rPr lang="en-CA" baseline="30000" dirty="0" smtClean="0"/>
              <a:t>st</a:t>
            </a:r>
            <a:r>
              <a:rPr lang="en-CA" baseline="0" dirty="0" smtClean="0"/>
              <a:t> </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15</a:t>
            </a:fld>
            <a:endParaRPr lang="en-US"/>
          </a:p>
        </p:txBody>
      </p:sp>
    </p:spTree>
    <p:extLst>
      <p:ext uri="{BB962C8B-B14F-4D97-AF65-F5344CB8AC3E}">
        <p14:creationId xmlns:p14="http://schemas.microsoft.com/office/powerpoint/2010/main" val="1220842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4708" marR="0" indent="-174708" algn="l" defTabSz="914400" rtl="0" eaLnBrk="1" fontAlgn="auto" latinLnBrk="0" hangingPunct="1">
              <a:lnSpc>
                <a:spcPct val="100000"/>
              </a:lnSpc>
              <a:spcBef>
                <a:spcPts val="0"/>
              </a:spcBef>
              <a:spcAft>
                <a:spcPts val="0"/>
              </a:spcAft>
              <a:buClrTx/>
              <a:buSzTx/>
              <a:buFontTx/>
              <a:buChar char="-"/>
              <a:tabLst/>
              <a:defRPr/>
            </a:pPr>
            <a:r>
              <a:rPr lang="en-CA" dirty="0" smtClean="0"/>
              <a:t>Very</a:t>
            </a:r>
            <a:r>
              <a:rPr lang="en-CA" baseline="0" dirty="0" smtClean="0"/>
              <a:t> similar structure to NWRT</a:t>
            </a:r>
          </a:p>
          <a:p>
            <a:pPr marL="174708" marR="0" indent="-174708" algn="l" defTabSz="914400" rtl="0" eaLnBrk="1" fontAlgn="auto" latinLnBrk="0" hangingPunct="1">
              <a:lnSpc>
                <a:spcPct val="100000"/>
              </a:lnSpc>
              <a:spcBef>
                <a:spcPts val="0"/>
              </a:spcBef>
              <a:spcAft>
                <a:spcPts val="0"/>
              </a:spcAft>
              <a:buClrTx/>
              <a:buSzTx/>
              <a:buFontTx/>
              <a:buChar char="-"/>
              <a:tabLst/>
              <a:defRPr/>
            </a:pPr>
            <a:endParaRPr lang="en-CA" dirty="0" smtClean="0"/>
          </a:p>
          <a:p>
            <a:pPr marL="174708" indent="-174708">
              <a:buFontTx/>
              <a:buChar char="-"/>
            </a:pPr>
            <a:r>
              <a:rPr lang="en-CA" dirty="0" smtClean="0"/>
              <a:t>Nunavut Wildlife Studies Fund (NWSF) was created by the NWMB to fund community-based management and research projects in Nunavut, in particular projects led by Hunters and Trappers Organizations. Other community-based organizations and individual beneficiaries</a:t>
            </a:r>
            <a:r>
              <a:rPr lang="en-CA" baseline="0" dirty="0" smtClean="0"/>
              <a:t> are also able to apply.</a:t>
            </a:r>
            <a:endParaRPr lang="en-CA" dirty="0" smtClean="0"/>
          </a:p>
          <a:p>
            <a:pPr marL="174708" indent="-174708">
              <a:buFontTx/>
              <a:buChar char="-"/>
            </a:pPr>
            <a:endParaRPr lang="en-CA" dirty="0" smtClean="0"/>
          </a:p>
          <a:p>
            <a:pPr marL="174708" indent="-174708">
              <a:buFontTx/>
              <a:buChar char="-"/>
            </a:pPr>
            <a:r>
              <a:rPr lang="en-US" dirty="0" smtClean="0"/>
              <a:t>The NWMB Studies Fund is intended to address wildlife management issues of local concern, and is available only to Nunavut community-based researchers. </a:t>
            </a:r>
            <a:endParaRPr lang="en-CA" dirty="0" smtClean="0"/>
          </a:p>
          <a:p>
            <a:pPr marL="174708" indent="-174708">
              <a:buFontTx/>
              <a:buChar char="-"/>
            </a:pPr>
            <a:endParaRPr lang="en-CA" dirty="0" smtClean="0"/>
          </a:p>
          <a:p>
            <a:pPr marL="174708" indent="-174708">
              <a:buFontTx/>
              <a:buChar char="-"/>
            </a:pPr>
            <a:r>
              <a:rPr lang="en-CA" dirty="0" smtClean="0"/>
              <a:t>The NWSF provides an annual allocation of funds from it’s annual operating budget to encourage Inuit and community-based organizations to undertake and lead research projects that address community needs and concerns related to the management of wildlife in Nunavut.</a:t>
            </a:r>
          </a:p>
          <a:p>
            <a:pPr marL="174708" indent="-174708">
              <a:buFontTx/>
              <a:buChar char="-"/>
            </a:pPr>
            <a:endParaRPr lang="en-CA"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16</a:t>
            </a:fld>
            <a:endParaRPr lang="en-US"/>
          </a:p>
        </p:txBody>
      </p:sp>
    </p:spTree>
    <p:extLst>
      <p:ext uri="{BB962C8B-B14F-4D97-AF65-F5344CB8AC3E}">
        <p14:creationId xmlns:p14="http://schemas.microsoft.com/office/powerpoint/2010/main" val="2437248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631908" lvl="1" indent="-174708">
              <a:buFontTx/>
              <a:buChar char="-"/>
            </a:pPr>
            <a:r>
              <a:rPr lang="en-CA" dirty="0" smtClean="0"/>
              <a:t>There is no option for multi-year funding</a:t>
            </a:r>
          </a:p>
          <a:p>
            <a:pPr marL="631908" lvl="1" indent="-174708">
              <a:buFontTx/>
              <a:buChar char="-"/>
            </a:pPr>
            <a:r>
              <a:rPr lang="en-CA" dirty="0" smtClean="0"/>
              <a:t>Maximum</a:t>
            </a:r>
            <a:r>
              <a:rPr lang="en-CA" baseline="0" dirty="0" smtClean="0"/>
              <a:t> amount is $30 k regular funding and $7,500 preliminary study funding</a:t>
            </a:r>
          </a:p>
          <a:p>
            <a:pPr marL="631908" lvl="1" indent="-174708">
              <a:buFontTx/>
              <a:buChar char="-"/>
            </a:pPr>
            <a:endParaRPr lang="en-CA" baseline="0" dirty="0" smtClean="0"/>
          </a:p>
          <a:p>
            <a:pPr marL="174708" indent="-174708">
              <a:buFontTx/>
              <a:buChar char="-"/>
            </a:pPr>
            <a:r>
              <a:rPr lang="en-CA" baseline="0" dirty="0" smtClean="0"/>
              <a:t>Similar application process, but:</a:t>
            </a:r>
          </a:p>
          <a:p>
            <a:pPr marL="631908" lvl="1" indent="-174708">
              <a:buFontTx/>
              <a:buChar char="-"/>
            </a:pPr>
            <a:r>
              <a:rPr lang="en-CA" dirty="0" smtClean="0"/>
              <a:t>Policy allows NWMB staff to work with potential applicants on developing appropriate methodology and projects budgets</a:t>
            </a:r>
          </a:p>
          <a:p>
            <a:pPr marL="631908" lvl="1" indent="-174708">
              <a:buFontTx/>
              <a:buChar char="-"/>
            </a:pPr>
            <a:r>
              <a:rPr lang="en-CA" dirty="0" smtClean="0"/>
              <a:t>For many applicants,</a:t>
            </a:r>
            <a:r>
              <a:rPr lang="en-CA" baseline="0" dirty="0" smtClean="0"/>
              <a:t> it’s their first time conducting research of filling out a funding application</a:t>
            </a:r>
            <a:endParaRPr lang="en-CA"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17</a:t>
            </a:fld>
            <a:endParaRPr lang="en-US"/>
          </a:p>
        </p:txBody>
      </p:sp>
    </p:spTree>
    <p:extLst>
      <p:ext uri="{BB962C8B-B14F-4D97-AF65-F5344CB8AC3E}">
        <p14:creationId xmlns:p14="http://schemas.microsoft.com/office/powerpoint/2010/main" val="2437248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smtClean="0"/>
              <a:t>Read slide</a:t>
            </a:r>
          </a:p>
          <a:p>
            <a:pPr marL="171450" indent="-171450">
              <a:buFontTx/>
              <a:buChar char="-"/>
            </a:pPr>
            <a:endParaRPr lang="en-CA" dirty="0" smtClean="0"/>
          </a:p>
          <a:p>
            <a:pPr marL="171450" indent="-171450">
              <a:buFontTx/>
              <a:buChar char="-"/>
            </a:pPr>
            <a:r>
              <a:rPr lang="en-CA" dirty="0" smtClean="0"/>
              <a:t>Project lead must be HTO or other community organization</a:t>
            </a:r>
          </a:p>
          <a:p>
            <a:pPr marL="171450" indent="-171450">
              <a:buFontTx/>
              <a:buChar char="-"/>
            </a:pPr>
            <a:endParaRPr lang="en-CA" dirty="0" smtClean="0"/>
          </a:p>
          <a:p>
            <a:pPr marL="171450" indent="-171450">
              <a:buFontTx/>
              <a:buChar char="-"/>
            </a:pPr>
            <a:r>
              <a:rPr lang="en-CA" dirty="0" smtClean="0"/>
              <a:t>Same reporting</a:t>
            </a:r>
            <a:r>
              <a:rPr lang="en-CA" baseline="0" dirty="0" smtClean="0"/>
              <a:t> requirements as with NWRT, and must be prepared and submitted by the project lead</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18</a:t>
            </a:fld>
            <a:endParaRPr lang="en-US"/>
          </a:p>
        </p:txBody>
      </p:sp>
    </p:spTree>
    <p:extLst>
      <p:ext uri="{BB962C8B-B14F-4D97-AF65-F5344CB8AC3E}">
        <p14:creationId xmlns:p14="http://schemas.microsoft.com/office/powerpoint/2010/main" val="545841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baseline="0" dirty="0" smtClean="0"/>
              <a:t>Priorities and Quality of Research the same as NWRT.</a:t>
            </a:r>
          </a:p>
          <a:p>
            <a:pPr marL="171450" indent="-171450">
              <a:buFontTx/>
              <a:buChar char="-"/>
            </a:pPr>
            <a:endParaRPr lang="en-CA" baseline="0" dirty="0" smtClean="0"/>
          </a:p>
          <a:p>
            <a:pPr marL="171450" indent="-171450">
              <a:buFontTx/>
              <a:buChar char="-"/>
            </a:pPr>
            <a:r>
              <a:rPr lang="en-CA" baseline="0" dirty="0" smtClean="0"/>
              <a:t>Financial contribution differences: Where the financial contribution is calculated in NWRT for a maximum value of 12 points, a similar calculation is used in NWSF, but only for a maximum of 6 points. The remaining 6 points are given based on a general evaluation of the components of the budget; therefore, less weight is given to the actual percentage of funds that have been committed by other parties. </a:t>
            </a:r>
          </a:p>
          <a:p>
            <a:pPr marL="171450" indent="-171450">
              <a:buFontTx/>
              <a:buChar char="-"/>
            </a:pPr>
            <a:endParaRPr lang="en-CA" baseline="0" dirty="0" smtClean="0"/>
          </a:p>
          <a:p>
            <a:pPr marL="171450" indent="-171450">
              <a:buFontTx/>
              <a:buChar char="-"/>
            </a:pPr>
            <a:r>
              <a:rPr lang="en-CA" baseline="0" dirty="0" smtClean="0"/>
              <a:t>Consultation and Reporting differences: less of a focus on providing evidence of community support, more focus on simply meeting face-to-face with other community organizations and/or the public and; publication criteria are less dependent on peer-review, are aligned with reporting to government departments, schools and community organizations. </a:t>
            </a:r>
          </a:p>
          <a:p>
            <a:pPr marL="171450" indent="-171450">
              <a:buFontTx/>
              <a:buChar char="-"/>
            </a:pPr>
            <a:endParaRPr lang="en-CA" baseline="0" dirty="0" smtClean="0"/>
          </a:p>
          <a:p>
            <a:pPr marL="171450" indent="-171450">
              <a:buFontTx/>
              <a:buChar char="-"/>
            </a:pPr>
            <a:r>
              <a:rPr lang="en-CA" baseline="0" dirty="0" smtClean="0"/>
              <a:t>Plans for publication differences: Rather than aim for peer reviewed scientific publications, the focus of this section is on encouraging applicants to share the results of their work with government departments and other wildlife management agencies.  Points are also awarded to those who plan to share their results with other members of the community, including through public meetings and presentation to school groups for example.</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19</a:t>
            </a:fld>
            <a:endParaRPr lang="en-US"/>
          </a:p>
        </p:txBody>
      </p:sp>
    </p:spTree>
    <p:extLst>
      <p:ext uri="{BB962C8B-B14F-4D97-AF65-F5344CB8AC3E}">
        <p14:creationId xmlns:p14="http://schemas.microsoft.com/office/powerpoint/2010/main" val="1884715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Read slide</a:t>
            </a:r>
          </a:p>
        </p:txBody>
      </p:sp>
      <p:sp>
        <p:nvSpPr>
          <p:cNvPr id="4" name="Slide Number Placeholder 3"/>
          <p:cNvSpPr>
            <a:spLocks noGrp="1"/>
          </p:cNvSpPr>
          <p:nvPr>
            <p:ph type="sldNum" sz="quarter" idx="10"/>
          </p:nvPr>
        </p:nvSpPr>
        <p:spPr/>
        <p:txBody>
          <a:bodyPr/>
          <a:lstStyle/>
          <a:p>
            <a:fld id="{D5AC0D86-7E6A-4AE6-8526-BFEC8A21889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Have a couple of hard copies of:</a:t>
            </a:r>
          </a:p>
          <a:p>
            <a:pPr marL="628650" lvl="1" indent="-171450">
              <a:buFont typeface="Arial" pitchFamily="34" charset="0"/>
              <a:buChar char="•"/>
            </a:pPr>
            <a:r>
              <a:rPr lang="en-CA" baseline="0" dirty="0" smtClean="0"/>
              <a:t>With NWMB and regional priorities</a:t>
            </a:r>
          </a:p>
          <a:p>
            <a:pPr marL="628650" lvl="1" indent="-171450">
              <a:buFont typeface="Arial" pitchFamily="34" charset="0"/>
              <a:buChar char="•"/>
            </a:pPr>
            <a:r>
              <a:rPr lang="en-CA" baseline="0" dirty="0" smtClean="0"/>
              <a:t>The NWRT Funding Guide</a:t>
            </a:r>
          </a:p>
          <a:p>
            <a:pPr marL="628650" lvl="1" indent="-171450">
              <a:buFont typeface="Arial" pitchFamily="34" charset="0"/>
              <a:buChar char="•"/>
            </a:pPr>
            <a:r>
              <a:rPr lang="en-CA" baseline="0" dirty="0" smtClean="0"/>
              <a:t>The NWSF Funding Guide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An overview of the online application system</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Outstanding funding conditions and reporting requirements for 2013-2014</a:t>
            </a:r>
            <a:endParaRPr lang="en-CA" dirty="0" smtClean="0"/>
          </a:p>
          <a:p>
            <a:pPr marL="628650" lvl="1" indent="-171450">
              <a:buFont typeface="Arial" pitchFamily="34" charset="0"/>
              <a:buChar char="•"/>
            </a:pPr>
            <a:endParaRPr lang="en-CA" dirty="0" smtClean="0"/>
          </a:p>
          <a:p>
            <a:pPr marL="171450" indent="-171450">
              <a:buFont typeface="Arial" pitchFamily="34" charset="0"/>
              <a:buChar char="•"/>
            </a:pPr>
            <a:r>
              <a:rPr lang="en-CA" dirty="0" smtClean="0"/>
              <a:t>Have a stick</a:t>
            </a:r>
            <a:r>
              <a:rPr lang="en-CA" baseline="0" dirty="0" smtClean="0"/>
              <a:t> here with these documents as well</a:t>
            </a:r>
          </a:p>
        </p:txBody>
      </p:sp>
      <p:sp>
        <p:nvSpPr>
          <p:cNvPr id="4" name="Slide Number Placeholder 3"/>
          <p:cNvSpPr>
            <a:spLocks noGrp="1"/>
          </p:cNvSpPr>
          <p:nvPr>
            <p:ph type="sldNum" sz="quarter" idx="10"/>
          </p:nvPr>
        </p:nvSpPr>
        <p:spPr/>
        <p:txBody>
          <a:bodyPr/>
          <a:lstStyle/>
          <a:p>
            <a:fld id="{D5AC0D86-7E6A-4AE6-8526-BFEC8A218897}" type="slidenum">
              <a:rPr lang="en-US" smtClean="0"/>
              <a:pPr/>
              <a:t>20</a:t>
            </a:fld>
            <a:endParaRPr lang="en-US"/>
          </a:p>
        </p:txBody>
      </p:sp>
    </p:spTree>
    <p:extLst>
      <p:ext uri="{BB962C8B-B14F-4D97-AF65-F5344CB8AC3E}">
        <p14:creationId xmlns:p14="http://schemas.microsoft.com/office/powerpoint/2010/main" val="802680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r>
              <a:rPr lang="en-US" dirty="0" smtClean="0"/>
              <a:t>Article</a:t>
            </a:r>
            <a:r>
              <a:rPr lang="en-US" baseline="0" dirty="0" smtClean="0"/>
              <a:t> 5.2.37 of the NLCA states that “there is a need for an effective system of wildlife Management and to be effective, the system of management requires an efficient, coordinated research effort”.</a:t>
            </a:r>
          </a:p>
          <a:p>
            <a:pPr marL="171450" indent="-171450">
              <a:buFont typeface="Arial" pitchFamily="34" charset="0"/>
              <a:buChar char="•"/>
            </a:pPr>
            <a:endParaRPr lang="en-US" baseline="0" dirty="0" smtClean="0"/>
          </a:p>
          <a:p>
            <a:pPr marL="171450" indent="-171450">
              <a:buFont typeface="Arial" pitchFamily="34" charset="0"/>
              <a:buChar char="•"/>
            </a:pPr>
            <a:r>
              <a:rPr lang="en-CA" dirty="0" smtClean="0"/>
              <a:t>In 1994</a:t>
            </a:r>
            <a:r>
              <a:rPr lang="en-CA" baseline="0" dirty="0" smtClean="0"/>
              <a:t> </a:t>
            </a:r>
            <a:r>
              <a:rPr lang="en-CA" dirty="0" smtClean="0"/>
              <a:t>the Government of Canada provided the NWMB with $11 m in funds for the establishment of a Wildlife Research Fund (the Fund) which was intended to provide money for government departments to carry out wildlife research approved by the NWMB. </a:t>
            </a:r>
          </a:p>
          <a:p>
            <a:pPr marL="171450" indent="-171450">
              <a:buFont typeface="Arial" pitchFamily="34" charset="0"/>
              <a:buChar char="•"/>
            </a:pPr>
            <a:endParaRPr lang="en-CA" dirty="0" smtClean="0"/>
          </a:p>
          <a:p>
            <a:pPr marL="171450" indent="-171450">
              <a:buFont typeface="Arial" pitchFamily="34" charset="0"/>
              <a:buChar char="•"/>
            </a:pPr>
            <a:r>
              <a:rPr lang="en-CA" dirty="0" smtClean="0"/>
              <a:t>The Board established the Nunavut Wildlife Research Trust (NWRT), which was designated a Registered Charity in 1996. </a:t>
            </a:r>
          </a:p>
          <a:p>
            <a:pPr marL="171450" indent="-171450">
              <a:buFont typeface="Arial" pitchFamily="34" charset="0"/>
              <a:buChar char="•"/>
            </a:pPr>
            <a:endParaRPr lang="en-CA" dirty="0" smtClean="0"/>
          </a:p>
          <a:p>
            <a:pPr marL="171450" indent="-171450">
              <a:buFont typeface="Arial" pitchFamily="34" charset="0"/>
              <a:buChar char="•"/>
            </a:pPr>
            <a:r>
              <a:rPr lang="en-CA" dirty="0" smtClean="0"/>
              <a:t>The NWRT provides an annual allocation to address wildlife research priorities as identified by the NWMB through its identification of NWMB and Regional Wildlife Management and Research Priorities in the three regions of Nunavut.</a:t>
            </a:r>
          </a:p>
          <a:p>
            <a:pPr marL="171450" indent="-171450">
              <a:buFont typeface="Arial" pitchFamily="34" charset="0"/>
              <a:buChar char="•"/>
            </a:pPr>
            <a:endParaRPr lang="en-CA" dirty="0" smtClean="0"/>
          </a:p>
          <a:p>
            <a:pPr marL="171450" indent="-171450">
              <a:buFont typeface="Arial" pitchFamily="34" charset="0"/>
              <a:buChar char="•"/>
            </a:pPr>
            <a:r>
              <a:rPr lang="en-CA" dirty="0" smtClean="0"/>
              <a:t>Each year in December, the Trustees of the NWRT determine the amount of funding that will be available in each funding period based on the performance of the Trust. The NWMB responsibly manages the Trust to ensure that the funds continue to grow and are therefore available for wildlife research over the long-term.</a:t>
            </a:r>
          </a:p>
          <a:p>
            <a:pPr marL="171450" indent="-171450">
              <a:buFont typeface="Arial" pitchFamily="34" charset="0"/>
              <a:buChar char="•"/>
            </a:pPr>
            <a:endParaRPr lang="en-CA" dirty="0" smtClean="0"/>
          </a:p>
          <a:p>
            <a:pPr marL="171450" indent="-171450">
              <a:buFont typeface="Arial" pitchFamily="34" charset="0"/>
              <a:buChar char="•"/>
            </a:pPr>
            <a:r>
              <a:rPr lang="en-CA" dirty="0" smtClean="0"/>
              <a:t>Thanks to sound financial management, the fund’s current value is approximately $20 million, and has permitted the annual allocation of approximately $700,000 to $800,000 to researchers from the Department of Fisheries and Oceans, Canadian Wildlife Service (Environment Canada), Parks Canada, and the Government of Nunavut Department of Environment since its inception in 1994. </a:t>
            </a:r>
            <a:endParaRPr lang="en-US" baseline="0" dirty="0" smtClean="0"/>
          </a:p>
          <a:p>
            <a:pPr marL="171450" indent="-171450">
              <a:buFont typeface="Arial" pitchFamily="34" charset="0"/>
              <a:buChar char="•"/>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The NWMB</a:t>
            </a:r>
            <a:r>
              <a:rPr lang="en-CA" baseline="0" dirty="0" smtClean="0"/>
              <a:t> issues a call for proposals each year to government departments by October 1</a:t>
            </a:r>
            <a:r>
              <a:rPr lang="en-CA" baseline="30000" dirty="0" smtClean="0"/>
              <a:t>st</a:t>
            </a:r>
            <a:endParaRPr lang="en-CA" baseline="0" dirty="0" smtClean="0"/>
          </a:p>
          <a:p>
            <a:pPr marL="171450" indent="-171450">
              <a:buFont typeface="Arial" pitchFamily="34" charset="0"/>
              <a:buChar char="•"/>
            </a:pPr>
            <a:endParaRPr lang="en-CA" baseline="0" dirty="0" smtClean="0"/>
          </a:p>
          <a:p>
            <a:pPr marL="171450" indent="-171450">
              <a:buFont typeface="Arial" pitchFamily="34" charset="0"/>
              <a:buChar char="•"/>
            </a:pPr>
            <a:r>
              <a:rPr lang="en-US" dirty="0" smtClean="0"/>
              <a:t>Only</a:t>
            </a:r>
            <a:r>
              <a:rPr lang="en-US" baseline="0" dirty="0" smtClean="0"/>
              <a:t> Federal or Nunavut territorial government departments are eligible for funding by the NWRT.</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Research must be carried out within the Nunavut Settlement Area or adjacent marine areas</a:t>
            </a:r>
          </a:p>
          <a:p>
            <a:pPr marL="171450" indent="-171450">
              <a:buFont typeface="Arial"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latin typeface="Arial" pitchFamily="34" charset="0"/>
                <a:cs typeface="Arial" pitchFamily="34" charset="0"/>
              </a:rPr>
              <a:t>Applications to the NWRT are submitted via an internet-based electronic application system. </a:t>
            </a:r>
          </a:p>
          <a:p>
            <a:pPr marL="171450" indent="-171450">
              <a:buFont typeface="Arial" pitchFamily="34" charset="0"/>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The application deadline is January 15 each year.  </a:t>
            </a:r>
          </a:p>
          <a:p>
            <a:pPr marL="171450" indent="-171450">
              <a:buFont typeface="Arial" pitchFamily="34" charset="0"/>
              <a:buChar char="•"/>
            </a:pPr>
            <a:endParaRPr lang="en-CA" baseline="0" dirty="0" smtClean="0"/>
          </a:p>
          <a:p>
            <a:pPr marL="171450" indent="-171450">
              <a:buFont typeface="Arial"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4</a:t>
            </a:fld>
            <a:endParaRPr lang="en-US"/>
          </a:p>
        </p:txBody>
      </p:sp>
    </p:spTree>
    <p:extLst>
      <p:ext uri="{BB962C8B-B14F-4D97-AF65-F5344CB8AC3E}">
        <p14:creationId xmlns:p14="http://schemas.microsoft.com/office/powerpoint/2010/main" val="1203236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baseline="0" dirty="0" smtClean="0"/>
              <a:t>Research proposals that directly address the identified NWMB and regional wildlife management and research priorities receive higher scores.</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NWMB priorities are based on roles and responsibilities of NWMB as set out in the s. 5.2.33 and 5.2.34 of the NLCA</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Regional priorities identified through workshops held in conjunction with RWO AGMs every three years (next is Fall 2013)</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List of current priorities sent out with call for applications each year.</a:t>
            </a:r>
          </a:p>
        </p:txBody>
      </p:sp>
      <p:sp>
        <p:nvSpPr>
          <p:cNvPr id="4" name="Slide Number Placeholder 3"/>
          <p:cNvSpPr>
            <a:spLocks noGrp="1"/>
          </p:cNvSpPr>
          <p:nvPr>
            <p:ph type="sldNum" sz="quarter" idx="10"/>
          </p:nvPr>
        </p:nvSpPr>
        <p:spPr/>
        <p:txBody>
          <a:bodyPr/>
          <a:lstStyle/>
          <a:p>
            <a:fld id="{D5AC0D86-7E6A-4AE6-8526-BFEC8A218897}" type="slidenum">
              <a:rPr lang="en-US" smtClean="0"/>
              <a:pPr/>
              <a:t>5</a:t>
            </a:fld>
            <a:endParaRPr lang="en-US"/>
          </a:p>
        </p:txBody>
      </p:sp>
    </p:spTree>
    <p:extLst>
      <p:ext uri="{BB962C8B-B14F-4D97-AF65-F5344CB8AC3E}">
        <p14:creationId xmlns:p14="http://schemas.microsoft.com/office/powerpoint/2010/main" val="32237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Review the slide; note that regional priorities are numerous – indicate</a:t>
            </a:r>
            <a:r>
              <a:rPr lang="en-CA" baseline="0" dirty="0" smtClean="0"/>
              <a:t> that hard copies are available if Board members wish to review them.</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6</a:t>
            </a:fld>
            <a:endParaRPr lang="en-US"/>
          </a:p>
        </p:txBody>
      </p:sp>
    </p:spTree>
    <p:extLst>
      <p:ext uri="{BB962C8B-B14F-4D97-AF65-F5344CB8AC3E}">
        <p14:creationId xmlns:p14="http://schemas.microsoft.com/office/powerpoint/2010/main" val="3184176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CA" dirty="0" smtClean="0"/>
          </a:p>
          <a:p>
            <a:pPr marL="171450" indent="-171450">
              <a:buFont typeface="Arial" pitchFamily="34" charset="0"/>
              <a:buChar char="•"/>
            </a:pPr>
            <a:r>
              <a:rPr lang="en-CA" dirty="0" smtClean="0"/>
              <a:t>I</a:t>
            </a:r>
            <a:r>
              <a:rPr lang="en-CA" baseline="0" dirty="0" smtClean="0"/>
              <a:t>mportant to include information related to all aspects of study design – not just field methods. </a:t>
            </a:r>
          </a:p>
          <a:p>
            <a:pPr marL="171450" indent="-171450">
              <a:buFont typeface="Arial" pitchFamily="34" charset="0"/>
              <a:buChar char="•"/>
            </a:pPr>
            <a:endParaRPr lang="en-CA" baseline="0" dirty="0" smtClean="0"/>
          </a:p>
          <a:p>
            <a:pPr marL="171450" indent="-171450">
              <a:buFont typeface="Arial" pitchFamily="34" charset="0"/>
              <a:buChar char="•"/>
            </a:pPr>
            <a:r>
              <a:rPr lang="en-CA" dirty="0" smtClean="0"/>
              <a:t>The NWMB encourages the use of available</a:t>
            </a:r>
            <a:r>
              <a:rPr lang="en-CA" baseline="0" dirty="0" smtClean="0"/>
              <a:t> Inuit Qaujimajatuqangit in research</a:t>
            </a:r>
          </a:p>
          <a:p>
            <a:pPr marL="0" indent="0">
              <a:buFont typeface="Arial" pitchFamily="34" charset="0"/>
              <a:buNone/>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7</a:t>
            </a:fld>
            <a:endParaRPr lang="en-US"/>
          </a:p>
        </p:txBody>
      </p:sp>
    </p:spTree>
    <p:extLst>
      <p:ext uri="{BB962C8B-B14F-4D97-AF65-F5344CB8AC3E}">
        <p14:creationId xmlns:p14="http://schemas.microsoft.com/office/powerpoint/2010/main" val="393800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Applicants receive up to 12</a:t>
            </a:r>
            <a:r>
              <a:rPr lang="en-CA" baseline="0" dirty="0" smtClean="0"/>
              <a:t> points based on the identification of financial contributions from other organizations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Confirmation of funding from these sources is therefore a standard condition on receiving the funding from the NWRT</a:t>
            </a:r>
          </a:p>
          <a:p>
            <a:pPr marL="171450" indent="-171450">
              <a:buFont typeface="Arial" pitchFamily="34" charset="0"/>
              <a:buChar char="•"/>
            </a:pPr>
            <a:endParaRPr lang="en-CA" baseline="0" dirty="0" smtClean="0"/>
          </a:p>
          <a:p>
            <a:pPr marL="628650" lvl="1" indent="-171450">
              <a:buFont typeface="Arial" pitchFamily="34" charset="0"/>
              <a:buChar char="•"/>
            </a:pPr>
            <a:r>
              <a:rPr lang="en-CA" baseline="0" dirty="0" smtClean="0"/>
              <a:t>For funding provided from within a department, an email from the Director of Research confirming the Department’s allocation of funds is sufficient</a:t>
            </a:r>
          </a:p>
          <a:p>
            <a:pPr marL="628650" lvl="1" indent="-171450">
              <a:buFont typeface="Arial" pitchFamily="34" charset="0"/>
              <a:buChar char="•"/>
            </a:pPr>
            <a:endParaRPr lang="en-CA" baseline="0" dirty="0" smtClean="0"/>
          </a:p>
          <a:p>
            <a:pPr marL="628650" lvl="1" indent="-171450">
              <a:buFont typeface="Arial" pitchFamily="34" charset="0"/>
              <a:buChar char="•"/>
            </a:pPr>
            <a:r>
              <a:rPr lang="en-CA" baseline="0" dirty="0" smtClean="0"/>
              <a:t>For external funding, we have the same expectations as other funding agencies – a copy of the funding notification letter</a:t>
            </a:r>
          </a:p>
          <a:p>
            <a:pPr marL="628650" lvl="1" indent="-171450">
              <a:buFont typeface="Arial" pitchFamily="34" charset="0"/>
              <a:buChar cha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The NWRT will not fund budget items that do not directly support a proposed research project, such as equipment purchase, salaries, maintenance cost of equipment, administration fees and infrastructure costs.</a:t>
            </a:r>
            <a:endParaRPr lang="en-US"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baseline="0" dirty="0" smtClean="0"/>
              <a:t>There are also points awarded for time commitments by the applicant, and for training and employment opportunities for Nunavut residents.</a:t>
            </a:r>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baseline="0" dirty="0" smtClean="0"/>
          </a:p>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indent="-171450">
              <a:buFont typeface="Arial"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5AC0D86-7E6A-4AE6-8526-BFEC8A218897}" type="slidenum">
              <a:rPr lang="en-US" smtClean="0"/>
              <a:pPr/>
              <a:t>8</a:t>
            </a:fld>
            <a:endParaRPr lang="en-US"/>
          </a:p>
        </p:txBody>
      </p:sp>
    </p:spTree>
    <p:extLst>
      <p:ext uri="{BB962C8B-B14F-4D97-AF65-F5344CB8AC3E}">
        <p14:creationId xmlns:p14="http://schemas.microsoft.com/office/powerpoint/2010/main" val="1584890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It is anticipated that most research will be done with the cooperation and active participation of local people.</a:t>
            </a:r>
          </a:p>
          <a:p>
            <a:pPr marL="171450" indent="-171450">
              <a:buFont typeface="Arial" pitchFamily="34" charset="0"/>
              <a:buChar char="•"/>
            </a:pPr>
            <a:endParaRPr lang="en-CA" dirty="0" smtClean="0"/>
          </a:p>
          <a:p>
            <a:pPr marL="171450" indent="-171450">
              <a:buFont typeface="Arial" pitchFamily="34" charset="0"/>
              <a:buChar char="•"/>
            </a:pPr>
            <a:r>
              <a:rPr lang="en-CA" dirty="0" smtClean="0"/>
              <a:t>Ideally proponents</a:t>
            </a:r>
            <a:r>
              <a:rPr lang="en-CA" baseline="0" dirty="0" smtClean="0"/>
              <a:t> should obtain support from relevant HTOs, or from the RWOs if more than 5 communities are affected prior to applying for NWMB funds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Recognize that this isn’t always possible, but expect that at least minimum written contact has been made with all affected communities by the time of application.</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To obtain full points for consultation, evidence of community support has to be provided with the application.</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Obtaining these letters of support are a standard condition for all NWRT funding.</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baseline="0" dirty="0" smtClean="0"/>
          </a:p>
          <a:p>
            <a:pPr marL="171450" indent="-171450">
              <a:buFont typeface="Arial" pitchFamily="34" charset="0"/>
              <a:buChar char="•"/>
            </a:pPr>
            <a:r>
              <a:rPr lang="en-CA" baseline="0" dirty="0" smtClean="0"/>
              <a:t>NWMB expects that departments will report the results of their work to local communities</a:t>
            </a:r>
          </a:p>
          <a:p>
            <a:pPr marL="171450" indent="-171450">
              <a:buFont typeface="Arial" pitchFamily="34" charset="0"/>
              <a:buChar char="•"/>
            </a:pPr>
            <a:endParaRPr lang="en-CA" baseline="0" dirty="0" smtClean="0"/>
          </a:p>
          <a:p>
            <a:pPr marL="171450" indent="-171450">
              <a:buFont typeface="Arial" pitchFamily="34" charset="0"/>
              <a:buChar char="•"/>
            </a:pPr>
            <a:r>
              <a:rPr lang="en-CA" baseline="0" dirty="0" smtClean="0"/>
              <a:t>Additional points are available if the applicant has plans in place to publish the results of the study</a:t>
            </a:r>
            <a:endParaRPr lang="en-CA" dirty="0"/>
          </a:p>
        </p:txBody>
      </p:sp>
      <p:sp>
        <p:nvSpPr>
          <p:cNvPr id="4" name="Slide Number Placeholder 3"/>
          <p:cNvSpPr>
            <a:spLocks noGrp="1"/>
          </p:cNvSpPr>
          <p:nvPr>
            <p:ph type="sldNum" sz="quarter" idx="10"/>
          </p:nvPr>
        </p:nvSpPr>
        <p:spPr/>
        <p:txBody>
          <a:bodyPr/>
          <a:lstStyle/>
          <a:p>
            <a:fld id="{D5AC0D86-7E6A-4AE6-8526-BFEC8A218897}" type="slidenum">
              <a:rPr lang="en-US" smtClean="0"/>
              <a:pPr/>
              <a:t>9</a:t>
            </a:fld>
            <a:endParaRPr lang="en-US"/>
          </a:p>
        </p:txBody>
      </p:sp>
    </p:spTree>
    <p:extLst>
      <p:ext uri="{BB962C8B-B14F-4D97-AF65-F5344CB8AC3E}">
        <p14:creationId xmlns:p14="http://schemas.microsoft.com/office/powerpoint/2010/main" val="711904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757BD61-08F4-4854-98BD-D5E0111245D0}" type="datetimeFigureOut">
              <a:rPr lang="en-US" smtClean="0"/>
              <a:pPr/>
              <a:t>3/6/2013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6A7768A-F6B9-47F1-81C7-428BB6B6F3C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757BD61-08F4-4854-98BD-D5E0111245D0}" type="datetimeFigureOut">
              <a:rPr lang="en-US" smtClean="0"/>
              <a:pPr/>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7768A-F6B9-47F1-81C7-428BB6B6F3C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57BD61-08F4-4854-98BD-D5E0111245D0}"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757BD61-08F4-4854-98BD-D5E0111245D0}" type="datetimeFigureOut">
              <a:rPr lang="en-US" smtClean="0"/>
              <a:pPr/>
              <a:t>3/6/2013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757BD61-08F4-4854-98BD-D5E0111245D0}" type="datetimeFigureOut">
              <a:rPr lang="en-US" smtClean="0"/>
              <a:pPr/>
              <a:t>3/6/2013</a:t>
            </a:fld>
            <a:endParaRPr lang="en-US"/>
          </a:p>
        </p:txBody>
      </p:sp>
      <p:sp>
        <p:nvSpPr>
          <p:cNvPr id="8" name="Slide Number Placeholder 7"/>
          <p:cNvSpPr>
            <a:spLocks noGrp="1"/>
          </p:cNvSpPr>
          <p:nvPr>
            <p:ph type="sldNum" sz="quarter" idx="11"/>
          </p:nvPr>
        </p:nvSpPr>
        <p:spPr/>
        <p:txBody>
          <a:bodyPr/>
          <a:lstStyle/>
          <a:p>
            <a:fld id="{86A7768A-F6B9-47F1-81C7-428BB6B6F3C6}"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57BD61-08F4-4854-98BD-D5E0111245D0}" type="datetimeFigureOut">
              <a:rPr lang="en-US" smtClean="0"/>
              <a:pPr/>
              <a:t>3/6/2013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57BD61-08F4-4854-98BD-D5E0111245D0}"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86A7768A-F6B9-47F1-81C7-428BB6B6F3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757BD61-08F4-4854-98BD-D5E0111245D0}" type="datetimeFigureOut">
              <a:rPr lang="en-US" smtClean="0"/>
              <a:pPr/>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7768A-F6B9-47F1-81C7-428BB6B6F3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757BD61-08F4-4854-98BD-D5E0111245D0}" type="datetimeFigureOut">
              <a:rPr lang="en-US" smtClean="0"/>
              <a:pPr/>
              <a:t>3/6/2013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6A7768A-F6B9-47F1-81C7-428BB6B6F3C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00200"/>
          </a:xfrm>
        </p:spPr>
        <p:txBody>
          <a:bodyPr>
            <a:noAutofit/>
          </a:bodyPr>
          <a:lstStyle/>
          <a:p>
            <a:pPr algn="ctr"/>
            <a:r>
              <a:rPr lang="en-US" sz="40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Nunavut Wildlife </a:t>
            </a:r>
            <a:br>
              <a:rPr lang="en-US" sz="40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n-US" sz="40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Research Trust and Studies Fund</a:t>
            </a:r>
            <a:endParaRPr lang="en-US" sz="4000"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descr="nwmb3_hr"/>
          <p:cNvPicPr/>
          <p:nvPr/>
        </p:nvPicPr>
        <p:blipFill>
          <a:blip r:embed="rId3" cstate="print"/>
          <a:stretch>
            <a:fillRect/>
          </a:stretch>
        </p:blipFill>
        <p:spPr bwMode="auto">
          <a:xfrm>
            <a:off x="2750439" y="2438400"/>
            <a:ext cx="3643122" cy="3581400"/>
          </a:xfrm>
          <a:prstGeom prst="rect">
            <a:avLst/>
          </a:prstGeom>
          <a:noFill/>
          <a:ln w="57150">
            <a:solidFill>
              <a:schemeClr val="bg1"/>
            </a:solidFill>
            <a:miter lim="800000"/>
            <a:headEnd/>
            <a:tailEnd/>
          </a:ln>
        </p:spPr>
      </p:pic>
      <p:sp>
        <p:nvSpPr>
          <p:cNvPr id="3" name="TextBox 2"/>
          <p:cNvSpPr txBox="1"/>
          <p:nvPr/>
        </p:nvSpPr>
        <p:spPr>
          <a:xfrm>
            <a:off x="0" y="6172200"/>
            <a:ext cx="9144000" cy="430887"/>
          </a:xfrm>
          <a:prstGeom prst="rect">
            <a:avLst/>
          </a:prstGeom>
          <a:noFill/>
        </p:spPr>
        <p:txBody>
          <a:bodyPr wrap="square" rtlCol="0">
            <a:spAutoFit/>
          </a:bodyPr>
          <a:lstStyle/>
          <a:p>
            <a:pPr algn="ctr">
              <a:spcBef>
                <a:spcPts val="1200"/>
              </a:spcBef>
            </a:pPr>
            <a:r>
              <a:rPr lang="en-CA" sz="2200" b="1" dirty="0" smtClean="0">
                <a:latin typeface="Arial Narrow" pitchFamily="34" charset="0"/>
              </a:rPr>
              <a:t>March 2013</a:t>
            </a:r>
            <a:endParaRPr lang="en-CA" sz="2200" b="1" dirty="0">
              <a:latin typeface="Arial Narrow"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0294" y="152400"/>
            <a:ext cx="8001000" cy="1143000"/>
          </a:xfrm>
        </p:spPr>
        <p:txBody>
          <a:bodyPr>
            <a:noAutofit/>
          </a:bodyPr>
          <a:lstStyle/>
          <a:p>
            <a:r>
              <a:rPr lang="en-US" sz="4000" b="1" dirty="0" smtClean="0">
                <a:solidFill>
                  <a:schemeClr val="tx1"/>
                </a:solidFill>
                <a:latin typeface="Arial" pitchFamily="34" charset="0"/>
                <a:cs typeface="Arial" pitchFamily="34" charset="0"/>
              </a:rPr>
              <a:t>Scoring Structure:</a:t>
            </a:r>
            <a:br>
              <a:rPr lang="en-US" sz="4000" b="1" dirty="0" smtClean="0">
                <a:solidFill>
                  <a:schemeClr val="tx1"/>
                </a:solidFill>
                <a:latin typeface="Arial" pitchFamily="34" charset="0"/>
                <a:cs typeface="Arial" pitchFamily="34" charset="0"/>
              </a:rPr>
            </a:br>
            <a:r>
              <a:rPr lang="en-US" sz="4000" b="1" dirty="0" smtClean="0">
                <a:latin typeface="Arial" pitchFamily="34" charset="0"/>
                <a:cs typeface="Arial" pitchFamily="34" charset="0"/>
              </a:rPr>
              <a:t>Deductions </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533400" y="1828800"/>
            <a:ext cx="7467600" cy="1447800"/>
          </a:xfrm>
        </p:spPr>
        <p:txBody>
          <a:bodyPr>
            <a:normAutofit/>
          </a:bodyPr>
          <a:lstStyle/>
          <a:p>
            <a:pPr marL="630238" indent="-593725">
              <a:buClr>
                <a:schemeClr val="tx1"/>
              </a:buClr>
              <a:buFont typeface="Wingdings" pitchFamily="2" charset="2"/>
              <a:buChar char="Ø"/>
            </a:pPr>
            <a:r>
              <a:rPr lang="en-US" dirty="0" smtClean="0">
                <a:latin typeface="Arial" pitchFamily="34" charset="0"/>
                <a:cs typeface="Arial" pitchFamily="34" charset="0"/>
              </a:rPr>
              <a:t>The scoring system deducts points for outstanding and late reporting.</a:t>
            </a:r>
          </a:p>
          <a:p>
            <a:pPr lvl="1"/>
            <a:endParaRPr lang="en-US" dirty="0">
              <a:latin typeface="Arial" pitchFamily="34" charset="0"/>
              <a:cs typeface="Arial" pitchFamily="34" charset="0"/>
            </a:endParaRPr>
          </a:p>
        </p:txBody>
      </p:sp>
      <p:pic>
        <p:nvPicPr>
          <p:cNvPr id="2050" name="Picture 2"/>
          <p:cNvPicPr>
            <a:picLocks noChangeAspect="1" noChangeArrowheads="1"/>
          </p:cNvPicPr>
          <p:nvPr/>
        </p:nvPicPr>
        <p:blipFill rotWithShape="1">
          <a:blip r:embed="rId3" cstate="print"/>
          <a:stretch/>
        </p:blipFill>
        <p:spPr bwMode="auto">
          <a:xfrm>
            <a:off x="533400" y="3429000"/>
            <a:ext cx="7967709" cy="2286000"/>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76200"/>
            <a:ext cx="8077200" cy="1143000"/>
          </a:xfrm>
        </p:spPr>
        <p:txBody>
          <a:bodyPr>
            <a:noAutofit/>
          </a:bodyPr>
          <a:lstStyle/>
          <a:p>
            <a:r>
              <a:rPr lang="en-US" sz="4000" b="1" dirty="0" smtClean="0">
                <a:solidFill>
                  <a:schemeClr val="tx1"/>
                </a:solidFill>
                <a:latin typeface="Arial" pitchFamily="34" charset="0"/>
                <a:cs typeface="Arial" pitchFamily="34" charset="0"/>
              </a:rPr>
              <a:t>Funding Limitations &amp; Eligibility </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152400" y="1371600"/>
            <a:ext cx="8839200" cy="4953000"/>
          </a:xfrm>
        </p:spPr>
        <p:txBody>
          <a:bodyPr>
            <a:noAutofit/>
          </a:bodyPr>
          <a:lstStyle/>
          <a:p>
            <a:pPr marL="493712" indent="-457200">
              <a:buClr>
                <a:schemeClr val="tx1"/>
              </a:buClr>
              <a:buFont typeface="Wingdings" pitchFamily="2" charset="2"/>
              <a:buChar char="Ø"/>
            </a:pPr>
            <a:r>
              <a:rPr lang="en-US" sz="2900" dirty="0" smtClean="0">
                <a:latin typeface="Arial" pitchFamily="34" charset="0"/>
                <a:cs typeface="Arial" pitchFamily="34" charset="0"/>
              </a:rPr>
              <a:t>Proposals must score a minimum of 65 points to be considered by the NWMB.</a:t>
            </a:r>
          </a:p>
          <a:p>
            <a:pPr>
              <a:buClr>
                <a:schemeClr val="tx1"/>
              </a:buClr>
              <a:buFont typeface="Wingdings" pitchFamily="2" charset="2"/>
              <a:buChar char="Ø"/>
            </a:pPr>
            <a:endParaRPr lang="en-US" sz="1000" dirty="0" smtClean="0">
              <a:latin typeface="Arial" pitchFamily="34" charset="0"/>
              <a:cs typeface="Arial" pitchFamily="34" charset="0"/>
            </a:endParaRPr>
          </a:p>
          <a:p>
            <a:pPr marL="493712" indent="-457200">
              <a:buClr>
                <a:schemeClr val="tx1"/>
              </a:buClr>
              <a:buFont typeface="Wingdings" pitchFamily="2" charset="2"/>
              <a:buChar char="Ø"/>
            </a:pPr>
            <a:r>
              <a:rPr lang="en-US" sz="2900" dirty="0" smtClean="0">
                <a:latin typeface="Arial" pitchFamily="34" charset="0"/>
                <a:cs typeface="Arial" pitchFamily="34" charset="0"/>
              </a:rPr>
              <a:t>The Board will only consider a package of the top ranked proposals making up not more than 135% of the amount available to allocate.</a:t>
            </a:r>
          </a:p>
          <a:p>
            <a:pPr>
              <a:buClr>
                <a:schemeClr val="tx1"/>
              </a:buClr>
              <a:buFont typeface="Wingdings" pitchFamily="2" charset="2"/>
              <a:buChar char="Ø"/>
            </a:pPr>
            <a:endParaRPr lang="en-US" sz="1000" dirty="0" smtClean="0">
              <a:latin typeface="Arial" pitchFamily="34" charset="0"/>
              <a:cs typeface="Arial" pitchFamily="34" charset="0"/>
            </a:endParaRPr>
          </a:p>
          <a:p>
            <a:pPr marL="493712" indent="-457200">
              <a:buClr>
                <a:schemeClr val="tx1"/>
              </a:buClr>
              <a:buFont typeface="Wingdings" pitchFamily="2" charset="2"/>
              <a:buChar char="Ø"/>
            </a:pPr>
            <a:r>
              <a:rPr lang="en-US" sz="2900" dirty="0" smtClean="0">
                <a:latin typeface="Arial" pitchFamily="34" charset="0"/>
                <a:cs typeface="Arial" pitchFamily="34" charset="0"/>
              </a:rPr>
              <a:t>The Director of Wildlife Management has the authority to reject applications that are not submitted in adequate detail, do not meet the funding guide criteria or minimum score, or where reporting requirements have not been met.</a:t>
            </a:r>
            <a:endParaRPr lang="en-US" sz="29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74638"/>
            <a:ext cx="8077200" cy="1143000"/>
          </a:xfrm>
        </p:spPr>
        <p:txBody>
          <a:bodyPr>
            <a:noAutofit/>
          </a:bodyPr>
          <a:lstStyle/>
          <a:p>
            <a:r>
              <a:rPr lang="en-US" sz="4000" b="1" dirty="0" smtClean="0">
                <a:solidFill>
                  <a:schemeClr val="tx1"/>
                </a:solidFill>
                <a:latin typeface="Arial" pitchFamily="34" charset="0"/>
                <a:cs typeface="Arial" pitchFamily="34" charset="0"/>
              </a:rPr>
              <a:t>Funding Limitations &amp; Eligibility </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457200" y="1828800"/>
            <a:ext cx="8229600" cy="4525963"/>
          </a:xfrm>
        </p:spPr>
        <p:txBody>
          <a:bodyPr>
            <a:normAutofit fontScale="92500" lnSpcReduction="20000"/>
          </a:bodyPr>
          <a:lstStyle/>
          <a:p>
            <a:pPr marL="539750" indent="-503238">
              <a:buClr>
                <a:schemeClr val="tx1"/>
              </a:buClr>
              <a:buFont typeface="Wingdings" pitchFamily="2" charset="2"/>
              <a:buChar char="Ø"/>
            </a:pPr>
            <a:r>
              <a:rPr lang="en-US" sz="3200" dirty="0" smtClean="0">
                <a:latin typeface="Arial" pitchFamily="34" charset="0"/>
                <a:cs typeface="Arial" pitchFamily="34" charset="0"/>
              </a:rPr>
              <a:t>At least 50</a:t>
            </a:r>
            <a:r>
              <a:rPr lang="en-US" sz="3200" dirty="0">
                <a:latin typeface="Arial" pitchFamily="34" charset="0"/>
                <a:cs typeface="Arial" pitchFamily="34" charset="0"/>
              </a:rPr>
              <a:t>% of the total project budget </a:t>
            </a:r>
            <a:r>
              <a:rPr lang="en-US" sz="3200" dirty="0" smtClean="0">
                <a:latin typeface="Arial" pitchFamily="34" charset="0"/>
                <a:cs typeface="Arial" pitchFamily="34" charset="0"/>
              </a:rPr>
              <a:t>must be funded </a:t>
            </a:r>
            <a:r>
              <a:rPr lang="en-US" sz="3200" dirty="0">
                <a:latin typeface="Arial" pitchFamily="34" charset="0"/>
                <a:cs typeface="Arial" pitchFamily="34" charset="0"/>
              </a:rPr>
              <a:t>by the applicant or other external sources. </a:t>
            </a:r>
          </a:p>
          <a:p>
            <a:pPr>
              <a:buClr>
                <a:schemeClr val="tx1"/>
              </a:buClr>
              <a:buFont typeface="Wingdings" pitchFamily="2" charset="2"/>
              <a:buChar char="Ø"/>
            </a:pPr>
            <a:endParaRPr lang="en-US" sz="3200" dirty="0">
              <a:latin typeface="Arial" pitchFamily="34" charset="0"/>
              <a:cs typeface="Arial" pitchFamily="34" charset="0"/>
            </a:endParaRPr>
          </a:p>
          <a:p>
            <a:pPr marL="539750" indent="-503238">
              <a:buClr>
                <a:schemeClr val="tx1"/>
              </a:buClr>
              <a:buFont typeface="Wingdings" pitchFamily="2" charset="2"/>
              <a:buChar char="Ø"/>
            </a:pPr>
            <a:r>
              <a:rPr lang="en-US" sz="3200" dirty="0" smtClean="0">
                <a:latin typeface="Arial" pitchFamily="34" charset="0"/>
                <a:cs typeface="Arial" pitchFamily="34" charset="0"/>
              </a:rPr>
              <a:t>Projects </a:t>
            </a:r>
            <a:r>
              <a:rPr lang="en-US" sz="3200" dirty="0">
                <a:latin typeface="Arial" pitchFamily="34" charset="0"/>
                <a:cs typeface="Arial" pitchFamily="34" charset="0"/>
              </a:rPr>
              <a:t>that involve the compilation of existing data will not be </a:t>
            </a:r>
            <a:r>
              <a:rPr lang="en-US" sz="3200" dirty="0" smtClean="0">
                <a:latin typeface="Arial" pitchFamily="34" charset="0"/>
                <a:cs typeface="Arial" pitchFamily="34" charset="0"/>
              </a:rPr>
              <a:t>funded </a:t>
            </a:r>
            <a:r>
              <a:rPr lang="en-US" sz="3200" dirty="0">
                <a:latin typeface="Arial" pitchFamily="34" charset="0"/>
                <a:cs typeface="Arial" pitchFamily="34" charset="0"/>
              </a:rPr>
              <a:t>unless this is an integral part of a project which is judged to be necessary in meeting wildlife management and research </a:t>
            </a:r>
            <a:r>
              <a:rPr lang="en-US" sz="3200" dirty="0" smtClean="0">
                <a:latin typeface="Arial" pitchFamily="34" charset="0"/>
                <a:cs typeface="Arial" pitchFamily="34" charset="0"/>
              </a:rPr>
              <a:t>priorities.</a:t>
            </a:r>
            <a:endParaRPr lang="en-US" sz="3200" dirty="0">
              <a:latin typeface="Arial" pitchFamily="34" charset="0"/>
              <a:cs typeface="Arial" pitchFamily="34" charset="0"/>
            </a:endParaRPr>
          </a:p>
          <a:p>
            <a:endParaRPr lang="en-US" dirty="0">
              <a:latin typeface="Arial" pitchFamily="34" charset="0"/>
              <a:cs typeface="Arial" pitchFamily="34" charset="0"/>
            </a:endParaRPr>
          </a:p>
          <a:p>
            <a:pPr marL="109728" indent="0">
              <a:buNone/>
            </a:pPr>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extLst>
      <p:ext uri="{BB962C8B-B14F-4D97-AF65-F5344CB8AC3E}">
        <p14:creationId xmlns:p14="http://schemas.microsoft.com/office/powerpoint/2010/main" val="3483511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533400" y="274638"/>
            <a:ext cx="8077200" cy="1143000"/>
          </a:xfrm>
        </p:spPr>
        <p:txBody>
          <a:bodyPr>
            <a:noAutofit/>
          </a:bodyPr>
          <a:lstStyle/>
          <a:p>
            <a:r>
              <a:rPr lang="en-US" sz="4000" b="1" dirty="0" smtClean="0">
                <a:solidFill>
                  <a:schemeClr val="tx1"/>
                </a:solidFill>
                <a:latin typeface="Arial" pitchFamily="34" charset="0"/>
                <a:cs typeface="Arial" pitchFamily="34" charset="0"/>
              </a:rPr>
              <a:t>Funding Limitations &amp; Eligibility:</a:t>
            </a:r>
            <a:br>
              <a:rPr lang="en-US" sz="4000" b="1" dirty="0" smtClean="0">
                <a:solidFill>
                  <a:schemeClr val="tx1"/>
                </a:solidFill>
                <a:latin typeface="Arial" pitchFamily="34" charset="0"/>
                <a:cs typeface="Arial" pitchFamily="34" charset="0"/>
              </a:rPr>
            </a:br>
            <a:r>
              <a:rPr lang="en-US" sz="4000" b="1" dirty="0" smtClean="0">
                <a:latin typeface="Arial" pitchFamily="34" charset="0"/>
                <a:cs typeface="Arial" pitchFamily="34" charset="0"/>
              </a:rPr>
              <a:t>Multi-year Funding</a:t>
            </a:r>
            <a:r>
              <a:rPr lang="en-US" sz="4000" b="1" dirty="0" smtClean="0">
                <a:solidFill>
                  <a:schemeClr val="tx1"/>
                </a:solidFill>
                <a:latin typeface="Arial" pitchFamily="34" charset="0"/>
                <a:cs typeface="Arial" pitchFamily="34" charset="0"/>
              </a:rPr>
              <a:t> </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381000" y="1600200"/>
            <a:ext cx="8382000" cy="4953000"/>
          </a:xfrm>
        </p:spPr>
        <p:txBody>
          <a:bodyPr>
            <a:normAutofit/>
          </a:bodyPr>
          <a:lstStyle/>
          <a:p>
            <a:pPr marL="630238" indent="-593725">
              <a:buClr>
                <a:schemeClr val="tx1"/>
              </a:buClr>
              <a:buFont typeface="Wingdings" pitchFamily="2" charset="2"/>
              <a:buChar char="Ø"/>
            </a:pPr>
            <a:r>
              <a:rPr lang="en-US" sz="3200" dirty="0" smtClean="0">
                <a:latin typeface="Arial" pitchFamily="34" charset="0"/>
                <a:cs typeface="Arial" pitchFamily="34" charset="0"/>
              </a:rPr>
              <a:t>Limited to 25% of the total amount available for funding. </a:t>
            </a:r>
          </a:p>
          <a:p>
            <a:pPr marL="630238" indent="-593725">
              <a:buClr>
                <a:schemeClr val="tx1"/>
              </a:buClr>
              <a:buFont typeface="Wingdings" pitchFamily="2" charset="2"/>
              <a:buChar char="Ø"/>
            </a:pPr>
            <a:r>
              <a:rPr lang="en-US" sz="3200" dirty="0" smtClean="0">
                <a:latin typeface="Arial" pitchFamily="34" charset="0"/>
                <a:cs typeface="Arial" pitchFamily="34" charset="0"/>
              </a:rPr>
              <a:t>To be considered, proposals </a:t>
            </a:r>
            <a:r>
              <a:rPr lang="en-US" sz="3200" dirty="0">
                <a:latin typeface="Arial" pitchFamily="34" charset="0"/>
                <a:cs typeface="Arial" pitchFamily="34" charset="0"/>
              </a:rPr>
              <a:t>must meet the following four criteria:</a:t>
            </a:r>
          </a:p>
          <a:p>
            <a:pPr marL="281178" indent="-171450">
              <a:buClr>
                <a:schemeClr val="tx1"/>
              </a:buClr>
              <a:buFont typeface="Wingdings" pitchFamily="2" charset="2"/>
              <a:buChar char="Ø"/>
            </a:pPr>
            <a:endParaRPr lang="en-US" sz="1100" dirty="0">
              <a:latin typeface="Arial" pitchFamily="34" charset="0"/>
              <a:cs typeface="Arial" pitchFamily="34" charset="0"/>
            </a:endParaRPr>
          </a:p>
          <a:p>
            <a:pPr lvl="1">
              <a:buClr>
                <a:schemeClr val="tx1"/>
              </a:buClr>
              <a:buFont typeface="Wingdings" pitchFamily="2" charset="2"/>
              <a:buChar char="Ø"/>
            </a:pPr>
            <a:r>
              <a:rPr lang="en-US" sz="2500" dirty="0" smtClean="0">
                <a:latin typeface="Arial" pitchFamily="34" charset="0"/>
                <a:cs typeface="Arial" pitchFamily="34" charset="0"/>
              </a:rPr>
              <a:t> </a:t>
            </a:r>
            <a:r>
              <a:rPr lang="en-US" sz="3000" dirty="0" smtClean="0">
                <a:latin typeface="Arial" pitchFamily="34" charset="0"/>
                <a:cs typeface="Arial" pitchFamily="34" charset="0"/>
              </a:rPr>
              <a:t>Research </a:t>
            </a:r>
            <a:r>
              <a:rPr lang="en-US" sz="3000" dirty="0">
                <a:latin typeface="Arial" pitchFamily="34" charset="0"/>
                <a:cs typeface="Arial" pitchFamily="34" charset="0"/>
              </a:rPr>
              <a:t>Priority </a:t>
            </a:r>
            <a:r>
              <a:rPr lang="en-US" sz="3000" dirty="0" smtClean="0">
                <a:latin typeface="Arial" pitchFamily="34" charset="0"/>
                <a:cs typeface="Arial" pitchFamily="34" charset="0"/>
              </a:rPr>
              <a:t> = 65%</a:t>
            </a:r>
            <a:endParaRPr lang="en-US" sz="3000" dirty="0">
              <a:latin typeface="Arial" pitchFamily="34" charset="0"/>
              <a:cs typeface="Arial" pitchFamily="34" charset="0"/>
            </a:endParaRPr>
          </a:p>
          <a:p>
            <a:pPr lvl="1">
              <a:buClr>
                <a:schemeClr val="tx1"/>
              </a:buClr>
              <a:buFont typeface="Wingdings" pitchFamily="2" charset="2"/>
              <a:buChar char="Ø"/>
            </a:pPr>
            <a:r>
              <a:rPr lang="en-US" sz="3000" dirty="0" smtClean="0">
                <a:latin typeface="Arial" pitchFamily="34" charset="0"/>
                <a:cs typeface="Arial" pitchFamily="34" charset="0"/>
              </a:rPr>
              <a:t> Research </a:t>
            </a:r>
            <a:r>
              <a:rPr lang="en-US" sz="3000" dirty="0">
                <a:latin typeface="Arial" pitchFamily="34" charset="0"/>
                <a:cs typeface="Arial" pitchFamily="34" charset="0"/>
              </a:rPr>
              <a:t>Quality </a:t>
            </a:r>
            <a:r>
              <a:rPr lang="en-US" sz="3000" dirty="0" smtClean="0">
                <a:latin typeface="Arial" pitchFamily="34" charset="0"/>
                <a:cs typeface="Arial" pitchFamily="34" charset="0"/>
              </a:rPr>
              <a:t>= 70%</a:t>
            </a:r>
            <a:endParaRPr lang="en-US" sz="3000" dirty="0">
              <a:latin typeface="Arial" pitchFamily="34" charset="0"/>
              <a:cs typeface="Arial" pitchFamily="34" charset="0"/>
            </a:endParaRPr>
          </a:p>
          <a:p>
            <a:pPr lvl="1">
              <a:buClr>
                <a:schemeClr val="tx1"/>
              </a:buClr>
              <a:buFont typeface="Wingdings" pitchFamily="2" charset="2"/>
              <a:buChar char="Ø"/>
            </a:pPr>
            <a:r>
              <a:rPr lang="en-US" sz="3000" dirty="0" smtClean="0">
                <a:latin typeface="Arial" pitchFamily="34" charset="0"/>
                <a:cs typeface="Arial" pitchFamily="34" charset="0"/>
              </a:rPr>
              <a:t> Funding </a:t>
            </a:r>
            <a:r>
              <a:rPr lang="en-US" sz="3000" dirty="0">
                <a:latin typeface="Arial" pitchFamily="34" charset="0"/>
                <a:cs typeface="Arial" pitchFamily="34" charset="0"/>
              </a:rPr>
              <a:t>and Training </a:t>
            </a:r>
            <a:r>
              <a:rPr lang="en-US" sz="3000" dirty="0" smtClean="0">
                <a:latin typeface="Arial" pitchFamily="34" charset="0"/>
                <a:cs typeface="Arial" pitchFamily="34" charset="0"/>
              </a:rPr>
              <a:t>	= 60</a:t>
            </a:r>
            <a:r>
              <a:rPr lang="en-US" sz="3000" dirty="0">
                <a:latin typeface="Arial" pitchFamily="34" charset="0"/>
                <a:cs typeface="Arial" pitchFamily="34" charset="0"/>
              </a:rPr>
              <a:t>% </a:t>
            </a:r>
            <a:endParaRPr lang="en-US" sz="3000" dirty="0" smtClean="0">
              <a:latin typeface="Arial" pitchFamily="34" charset="0"/>
              <a:cs typeface="Arial" pitchFamily="34" charset="0"/>
            </a:endParaRPr>
          </a:p>
          <a:p>
            <a:pPr lvl="1">
              <a:buClr>
                <a:schemeClr val="tx1"/>
              </a:buClr>
              <a:buFont typeface="Wingdings" pitchFamily="2" charset="2"/>
              <a:buChar char="Ø"/>
            </a:pPr>
            <a:r>
              <a:rPr lang="en-US" sz="3000" dirty="0" smtClean="0">
                <a:latin typeface="Arial" pitchFamily="34" charset="0"/>
                <a:cs typeface="Arial" pitchFamily="34" charset="0"/>
              </a:rPr>
              <a:t>Consultation </a:t>
            </a:r>
            <a:r>
              <a:rPr lang="en-US" sz="3000" dirty="0">
                <a:latin typeface="Arial" pitchFamily="34" charset="0"/>
                <a:cs typeface="Arial" pitchFamily="34" charset="0"/>
              </a:rPr>
              <a:t>and Reporting </a:t>
            </a:r>
            <a:r>
              <a:rPr lang="en-US" sz="3000" dirty="0" smtClean="0">
                <a:latin typeface="Arial" pitchFamily="34" charset="0"/>
                <a:cs typeface="Arial" pitchFamily="34" charset="0"/>
              </a:rPr>
              <a:t>= 70%</a:t>
            </a:r>
            <a:endParaRPr lang="en-US" sz="3000" dirty="0">
              <a:latin typeface="Arial" pitchFamily="34" charset="0"/>
              <a:cs typeface="Arial" pitchFamily="34" charset="0"/>
            </a:endParaRPr>
          </a:p>
          <a:p>
            <a:pPr marL="630238" indent="-593725">
              <a:buNone/>
            </a:pPr>
            <a:endParaRPr lang="en-US" dirty="0" smtClean="0">
              <a:latin typeface="Arial" pitchFamily="34" charset="0"/>
              <a:cs typeface="Arial" pitchFamily="34" charset="0"/>
            </a:endParaRPr>
          </a:p>
          <a:p>
            <a:pPr marL="630238" indent="-593725">
              <a:buNone/>
            </a:pPr>
            <a:endParaRPr lang="en-US" sz="1000" dirty="0" smtClean="0">
              <a:latin typeface="Arial" pitchFamily="34" charset="0"/>
              <a:cs typeface="Arial" pitchFamily="34" charset="0"/>
            </a:endParaRPr>
          </a:p>
          <a:p>
            <a:pPr marL="393192" lvl="1" indent="0">
              <a:buNone/>
            </a:pPr>
            <a:endParaRPr lang="en-US" sz="25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533400" y="152400"/>
            <a:ext cx="8077200" cy="1143000"/>
          </a:xfrm>
        </p:spPr>
        <p:txBody>
          <a:bodyPr>
            <a:noAutofit/>
          </a:bodyPr>
          <a:lstStyle/>
          <a:p>
            <a:r>
              <a:rPr lang="en-US" sz="4000" b="1" dirty="0">
                <a:latin typeface="Arial" pitchFamily="34" charset="0"/>
                <a:cs typeface="Arial" pitchFamily="34" charset="0"/>
              </a:rPr>
              <a:t>Funding Limitations &amp; Eligibility:</a:t>
            </a:r>
            <a:br>
              <a:rPr lang="en-US" sz="4000" b="1" dirty="0">
                <a:latin typeface="Arial" pitchFamily="34" charset="0"/>
                <a:cs typeface="Arial" pitchFamily="34" charset="0"/>
              </a:rPr>
            </a:br>
            <a:r>
              <a:rPr lang="en-US" sz="4000" b="1" dirty="0" smtClean="0">
                <a:latin typeface="Arial" pitchFamily="34" charset="0"/>
                <a:cs typeface="Arial" pitchFamily="34" charset="0"/>
              </a:rPr>
              <a:t>Preliminary </a:t>
            </a:r>
            <a:r>
              <a:rPr lang="en-US" sz="4000" b="1" dirty="0">
                <a:latin typeface="Arial" pitchFamily="34" charset="0"/>
                <a:cs typeface="Arial" pitchFamily="34" charset="0"/>
              </a:rPr>
              <a:t>Funding </a:t>
            </a:r>
            <a:endParaRPr lang="en-US" sz="4000"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228600" y="1532965"/>
            <a:ext cx="8610600" cy="5334000"/>
          </a:xfrm>
        </p:spPr>
        <p:txBody>
          <a:bodyPr>
            <a:normAutofit/>
          </a:bodyPr>
          <a:lstStyle/>
          <a:p>
            <a:pPr marL="539750" indent="-503238">
              <a:buClr>
                <a:schemeClr val="tx1"/>
              </a:buClr>
              <a:buFont typeface="Wingdings" pitchFamily="2" charset="2"/>
              <a:buChar char="Ø"/>
            </a:pPr>
            <a:r>
              <a:rPr lang="en-US" sz="3500" dirty="0" smtClean="0">
                <a:latin typeface="Arial" pitchFamily="34" charset="0"/>
                <a:cs typeface="Arial" pitchFamily="34" charset="0"/>
              </a:rPr>
              <a:t>Maximum $15,000 per project.  </a:t>
            </a:r>
          </a:p>
          <a:p>
            <a:pPr marL="539750" indent="-503238">
              <a:buClr>
                <a:schemeClr val="tx1"/>
              </a:buClr>
              <a:buFont typeface="Wingdings" pitchFamily="2" charset="2"/>
              <a:buChar char="Ø"/>
            </a:pPr>
            <a:r>
              <a:rPr lang="en-US" sz="3500" dirty="0" smtClean="0">
                <a:latin typeface="Arial" pitchFamily="34" charset="0"/>
                <a:cs typeface="Arial" pitchFamily="34" charset="0"/>
              </a:rPr>
              <a:t>Limited to 10% of the total funding available.</a:t>
            </a:r>
          </a:p>
          <a:p>
            <a:pPr marL="538480" lvl="1" indent="-457200">
              <a:buClr>
                <a:schemeClr val="tx1"/>
              </a:buClr>
              <a:buFont typeface="Wingdings" pitchFamily="2" charset="2"/>
              <a:buChar char="Ø"/>
            </a:pPr>
            <a:r>
              <a:rPr lang="en-US" sz="3500" dirty="0" smtClean="0">
                <a:latin typeface="Arial" pitchFamily="34" charset="0"/>
                <a:cs typeface="Arial" pitchFamily="34" charset="0"/>
              </a:rPr>
              <a:t>Examples of preliminary study funding:</a:t>
            </a:r>
          </a:p>
          <a:p>
            <a:pPr marL="996950" lvl="1" indent="-457200">
              <a:buClr>
                <a:schemeClr val="tx1"/>
              </a:buClr>
              <a:buFont typeface="Wingdings" pitchFamily="2" charset="2"/>
              <a:buChar char="Ø"/>
            </a:pPr>
            <a:r>
              <a:rPr lang="en-US" sz="3000" dirty="0" smtClean="0">
                <a:latin typeface="Arial" pitchFamily="34" charset="0"/>
                <a:cs typeface="Arial" pitchFamily="34" charset="0"/>
              </a:rPr>
              <a:t>Development of research methods</a:t>
            </a:r>
          </a:p>
          <a:p>
            <a:pPr marL="996950" lvl="1" indent="-457200">
              <a:buClr>
                <a:schemeClr val="tx1"/>
              </a:buClr>
              <a:buFont typeface="Wingdings" pitchFamily="2" charset="2"/>
              <a:buChar char="Ø"/>
            </a:pPr>
            <a:r>
              <a:rPr lang="en-US" sz="3000" dirty="0" smtClean="0">
                <a:latin typeface="Arial" pitchFamily="34" charset="0"/>
                <a:cs typeface="Arial" pitchFamily="34" charset="0"/>
              </a:rPr>
              <a:t>Consultations to obtain community support</a:t>
            </a:r>
          </a:p>
          <a:p>
            <a:pPr marL="996950" lvl="1" indent="-457200">
              <a:buClr>
                <a:schemeClr val="tx1"/>
              </a:buClr>
              <a:buFont typeface="Wingdings" pitchFamily="2" charset="2"/>
              <a:buChar char="Ø"/>
            </a:pPr>
            <a:r>
              <a:rPr lang="en-US" sz="3000" dirty="0" smtClean="0">
                <a:latin typeface="Arial" pitchFamily="34" charset="0"/>
                <a:cs typeface="Arial" pitchFamily="34" charset="0"/>
              </a:rPr>
              <a:t>Consideration of community participation</a:t>
            </a:r>
          </a:p>
          <a:p>
            <a:pPr marL="996950" lvl="1" indent="-457200">
              <a:buClr>
                <a:schemeClr val="tx1"/>
              </a:buClr>
              <a:buFont typeface="Wingdings" pitchFamily="2" charset="2"/>
              <a:buChar char="Ø"/>
            </a:pPr>
            <a:r>
              <a:rPr lang="en-US" sz="3000" dirty="0" smtClean="0">
                <a:latin typeface="Arial" pitchFamily="34" charset="0"/>
                <a:cs typeface="Arial" pitchFamily="34" charset="0"/>
              </a:rPr>
              <a:t>Inclusion of IQ/TEK</a:t>
            </a:r>
          </a:p>
          <a:p>
            <a:pPr marL="539750" lvl="1" indent="0">
              <a:buFont typeface="Wingdings" pitchFamily="2" charset="2"/>
              <a:buNone/>
            </a:pPr>
            <a:endParaRPr lang="en-US" sz="2900" dirty="0" smtClean="0">
              <a:latin typeface="Arial" pitchFamily="34" charset="0"/>
              <a:cs typeface="Arial" pitchFamily="34" charset="0"/>
            </a:endParaRPr>
          </a:p>
          <a:p>
            <a:pPr lvl="2"/>
            <a:endParaRPr lang="en-US"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Autofit/>
          </a:bodyPr>
          <a:lstStyle/>
          <a:p>
            <a:r>
              <a:rPr lang="en-CA" sz="4000" b="1" dirty="0" smtClean="0">
                <a:latin typeface="+mn-lt"/>
              </a:rPr>
              <a:t>Notification of Funding Decisions</a:t>
            </a:r>
            <a:endParaRPr lang="en-CA" sz="4000" b="1" dirty="0">
              <a:latin typeface="+mn-lt"/>
            </a:endParaRPr>
          </a:p>
        </p:txBody>
      </p:sp>
      <p:sp>
        <p:nvSpPr>
          <p:cNvPr id="3" name="Content Placeholder 2"/>
          <p:cNvSpPr>
            <a:spLocks noGrp="1"/>
          </p:cNvSpPr>
          <p:nvPr>
            <p:ph idx="1"/>
          </p:nvPr>
        </p:nvSpPr>
        <p:spPr>
          <a:xfrm>
            <a:off x="304800" y="1371600"/>
            <a:ext cx="8305800" cy="4800600"/>
          </a:xfrm>
        </p:spPr>
        <p:txBody>
          <a:bodyPr>
            <a:normAutofit/>
          </a:bodyPr>
          <a:lstStyle/>
          <a:p>
            <a:pPr>
              <a:buClr>
                <a:schemeClr val="tx1"/>
              </a:buClr>
              <a:buFont typeface="Wingdings" pitchFamily="2" charset="2"/>
              <a:buChar char="Ø"/>
            </a:pPr>
            <a:r>
              <a:rPr lang="en-CA" dirty="0" smtClean="0"/>
              <a:t>Proposals are reviewed by the Board during the March meeting</a:t>
            </a:r>
          </a:p>
          <a:p>
            <a:pPr>
              <a:buClr>
                <a:schemeClr val="tx1"/>
              </a:buClr>
              <a:buFont typeface="Wingdings" pitchFamily="2" charset="2"/>
              <a:buChar char="Ø"/>
            </a:pPr>
            <a:r>
              <a:rPr lang="en-CA" dirty="0" smtClean="0"/>
              <a:t>Individual applicants and departments will be advised in writing of the NWMB’s funding decisions by mid-April</a:t>
            </a:r>
          </a:p>
          <a:p>
            <a:pPr>
              <a:buClr>
                <a:schemeClr val="tx1"/>
              </a:buClr>
              <a:buFont typeface="Wingdings" pitchFamily="2" charset="2"/>
              <a:buChar char="Ø"/>
            </a:pPr>
            <a:r>
              <a:rPr lang="en-CA" dirty="0" smtClean="0"/>
              <a:t>All funding conditions must be met by 30 June</a:t>
            </a:r>
          </a:p>
          <a:p>
            <a:pPr>
              <a:buClr>
                <a:schemeClr val="tx1"/>
              </a:buClr>
              <a:buFont typeface="Wingdings" pitchFamily="2" charset="2"/>
              <a:buChar char="Ø"/>
            </a:pPr>
            <a:r>
              <a:rPr lang="en-CA" dirty="0" smtClean="0"/>
              <a:t>The NWMB may establish additional funding conditions prior to funding being issued</a:t>
            </a:r>
          </a:p>
          <a:p>
            <a:endParaRPr lang="en-CA" dirty="0"/>
          </a:p>
        </p:txBody>
      </p:sp>
    </p:spTree>
    <p:extLst>
      <p:ext uri="{BB962C8B-B14F-4D97-AF65-F5344CB8AC3E}">
        <p14:creationId xmlns:p14="http://schemas.microsoft.com/office/powerpoint/2010/main" val="548622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572000"/>
          </a:xfrm>
        </p:spPr>
        <p:txBody>
          <a:bodyPr>
            <a:normAutofit lnSpcReduction="10000"/>
          </a:bodyPr>
          <a:lstStyle/>
          <a:p>
            <a:pPr algn="just">
              <a:buClr>
                <a:schemeClr val="tx1"/>
              </a:buClr>
              <a:buFont typeface="Wingdings" pitchFamily="2" charset="2"/>
              <a:buChar char="Ø"/>
            </a:pPr>
            <a:r>
              <a:rPr lang="en-CA" dirty="0" smtClean="0"/>
              <a:t>Overall, very  similar structure to NWRT</a:t>
            </a:r>
          </a:p>
          <a:p>
            <a:pPr marL="36576" indent="0" algn="just">
              <a:buClr>
                <a:schemeClr val="tx1"/>
              </a:buClr>
              <a:buNone/>
            </a:pPr>
            <a:endParaRPr lang="en-CA" dirty="0" smtClean="0"/>
          </a:p>
          <a:p>
            <a:pPr algn="just">
              <a:buClr>
                <a:schemeClr val="tx1"/>
              </a:buClr>
              <a:buFont typeface="Wingdings" pitchFamily="2" charset="2"/>
              <a:buChar char="Ø"/>
            </a:pPr>
            <a:r>
              <a:rPr lang="en-CA" dirty="0" smtClean="0"/>
              <a:t>The </a:t>
            </a:r>
            <a:r>
              <a:rPr lang="en-CA" dirty="0"/>
              <a:t>Nunavut Wildlife Studies Fund (NWSF) was created by the NWMB to fund community-based management and research projects in Nunavut, in </a:t>
            </a:r>
            <a:r>
              <a:rPr lang="en-CA" dirty="0" smtClean="0"/>
              <a:t>particular, projects </a:t>
            </a:r>
            <a:r>
              <a:rPr lang="en-CA" dirty="0"/>
              <a:t>led by Hunters and Trappers Organizations</a:t>
            </a:r>
            <a:r>
              <a:rPr lang="en-CA" dirty="0" smtClean="0"/>
              <a:t>.</a:t>
            </a:r>
          </a:p>
          <a:p>
            <a:pPr marL="36576" indent="0" algn="just">
              <a:buClr>
                <a:schemeClr val="tx1"/>
              </a:buClr>
              <a:buNone/>
            </a:pPr>
            <a:endParaRPr lang="en-CA" dirty="0" smtClean="0"/>
          </a:p>
          <a:p>
            <a:pPr algn="just">
              <a:buClr>
                <a:schemeClr val="tx1"/>
              </a:buClr>
              <a:buFont typeface="Wingdings" pitchFamily="2" charset="2"/>
              <a:buChar char="Ø"/>
            </a:pPr>
            <a:r>
              <a:rPr lang="en-CA" dirty="0" smtClean="0"/>
              <a:t>Addresses issues of local concern.</a:t>
            </a:r>
          </a:p>
          <a:p>
            <a:pPr marL="36576" indent="0" algn="just">
              <a:buClr>
                <a:schemeClr val="tx1"/>
              </a:buClr>
              <a:buNone/>
            </a:pPr>
            <a:endParaRPr lang="en-CA" dirty="0" smtClean="0"/>
          </a:p>
        </p:txBody>
      </p:sp>
      <p:sp>
        <p:nvSpPr>
          <p:cNvPr id="4" name="Title 2"/>
          <p:cNvSpPr>
            <a:spLocks noGrp="1"/>
          </p:cNvSpPr>
          <p:nvPr>
            <p:ph type="title"/>
          </p:nvPr>
        </p:nvSpPr>
        <p:spPr>
          <a:xfrm>
            <a:off x="457200" y="274638"/>
            <a:ext cx="7924800" cy="1143000"/>
          </a:xfrm>
        </p:spPr>
        <p:txBody>
          <a:bodyPr>
            <a:noAutofit/>
          </a:bodyPr>
          <a:lstStyle/>
          <a:p>
            <a:r>
              <a:rPr lang="en-US" sz="4000" b="1" dirty="0" smtClean="0">
                <a:solidFill>
                  <a:schemeClr val="tx1"/>
                </a:solidFill>
                <a:latin typeface="Arial" pitchFamily="34" charset="0"/>
                <a:cs typeface="Arial" pitchFamily="34" charset="0"/>
              </a:rPr>
              <a:t>Nunavut Wildlife </a:t>
            </a:r>
            <a:r>
              <a:rPr lang="en-US" sz="4000" b="1" dirty="0" smtClean="0">
                <a:latin typeface="Arial" pitchFamily="34" charset="0"/>
                <a:cs typeface="Arial" pitchFamily="34" charset="0"/>
              </a:rPr>
              <a:t>Studies Fund</a:t>
            </a:r>
            <a:endParaRPr lang="en-US" sz="40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95686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572000"/>
          </a:xfrm>
        </p:spPr>
        <p:txBody>
          <a:bodyPr>
            <a:normAutofit fontScale="92500" lnSpcReduction="20000"/>
          </a:bodyPr>
          <a:lstStyle/>
          <a:p>
            <a:pPr algn="just">
              <a:buClr>
                <a:schemeClr val="tx1"/>
              </a:buClr>
              <a:buFont typeface="Wingdings" pitchFamily="2" charset="2"/>
              <a:buChar char="Ø"/>
            </a:pPr>
            <a:r>
              <a:rPr lang="en-CA" dirty="0" smtClean="0"/>
              <a:t>There is no option for multi-year funding</a:t>
            </a:r>
          </a:p>
          <a:p>
            <a:pPr marL="36576" indent="0" algn="just">
              <a:buClr>
                <a:schemeClr val="tx1"/>
              </a:buClr>
              <a:buNone/>
            </a:pPr>
            <a:endParaRPr lang="en-CA" dirty="0" smtClean="0"/>
          </a:p>
          <a:p>
            <a:pPr algn="just">
              <a:buClr>
                <a:schemeClr val="tx1"/>
              </a:buClr>
              <a:buFont typeface="Wingdings" pitchFamily="2" charset="2"/>
              <a:buChar char="Ø"/>
            </a:pPr>
            <a:r>
              <a:rPr lang="en-CA" dirty="0" smtClean="0"/>
              <a:t>Maximum amount available is $30,000 per project </a:t>
            </a:r>
          </a:p>
          <a:p>
            <a:pPr marL="36576" indent="0" algn="just">
              <a:buClr>
                <a:schemeClr val="tx1"/>
              </a:buClr>
              <a:buNone/>
            </a:pPr>
            <a:endParaRPr lang="en-CA" dirty="0" smtClean="0"/>
          </a:p>
          <a:p>
            <a:pPr algn="just">
              <a:buClr>
                <a:schemeClr val="tx1"/>
              </a:buClr>
              <a:buFont typeface="Wingdings" pitchFamily="2" charset="2"/>
              <a:buChar char="Ø"/>
            </a:pPr>
            <a:r>
              <a:rPr lang="en-CA" dirty="0" smtClean="0"/>
              <a:t>Maximum preliminary funding is $7,500.</a:t>
            </a:r>
          </a:p>
          <a:p>
            <a:pPr marL="36576" indent="0" algn="just">
              <a:buClr>
                <a:schemeClr val="tx1"/>
              </a:buClr>
              <a:buNone/>
            </a:pPr>
            <a:endParaRPr lang="en-CA" dirty="0" smtClean="0"/>
          </a:p>
          <a:p>
            <a:pPr algn="just">
              <a:buClr>
                <a:schemeClr val="tx1"/>
              </a:buClr>
              <a:buFont typeface="Wingdings" pitchFamily="2" charset="2"/>
              <a:buChar char="Ø"/>
            </a:pPr>
            <a:r>
              <a:rPr lang="en-CA" dirty="0" smtClean="0"/>
              <a:t>Staff can work with potential applicants to develop an approach to their research, or may contact applicants to obtain more information during evaluation.</a:t>
            </a:r>
          </a:p>
          <a:p>
            <a:pPr marL="36576" indent="0" algn="just">
              <a:buClr>
                <a:schemeClr val="tx1"/>
              </a:buClr>
              <a:buNone/>
            </a:pPr>
            <a:endParaRPr lang="en-CA" dirty="0" smtClean="0"/>
          </a:p>
        </p:txBody>
      </p:sp>
      <p:sp>
        <p:nvSpPr>
          <p:cNvPr id="4" name="Title 2"/>
          <p:cNvSpPr>
            <a:spLocks noGrp="1"/>
          </p:cNvSpPr>
          <p:nvPr>
            <p:ph type="title"/>
          </p:nvPr>
        </p:nvSpPr>
        <p:spPr>
          <a:xfrm>
            <a:off x="457200" y="274638"/>
            <a:ext cx="7924800" cy="1143000"/>
          </a:xfrm>
        </p:spPr>
        <p:txBody>
          <a:bodyPr>
            <a:noAutofit/>
          </a:bodyPr>
          <a:lstStyle/>
          <a:p>
            <a:r>
              <a:rPr lang="en-US" sz="4000" b="1" dirty="0" smtClean="0">
                <a:solidFill>
                  <a:schemeClr val="tx1"/>
                </a:solidFill>
                <a:latin typeface="Arial" pitchFamily="34" charset="0"/>
                <a:cs typeface="Arial" pitchFamily="34" charset="0"/>
              </a:rPr>
              <a:t>Nunavut Wildlife </a:t>
            </a:r>
            <a:r>
              <a:rPr lang="en-US" sz="4000" b="1" dirty="0" smtClean="0">
                <a:latin typeface="Arial" pitchFamily="34" charset="0"/>
                <a:cs typeface="Arial" pitchFamily="34" charset="0"/>
              </a:rPr>
              <a:t>Studies Fund</a:t>
            </a:r>
            <a:endParaRPr lang="en-US" sz="40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813478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7467600" cy="3352800"/>
          </a:xfrm>
        </p:spPr>
        <p:txBody>
          <a:bodyPr/>
          <a:lstStyle/>
          <a:p>
            <a:pPr algn="just">
              <a:buClr>
                <a:schemeClr val="tx1"/>
              </a:buClr>
              <a:buFont typeface="Wingdings" pitchFamily="2" charset="2"/>
              <a:buChar char="Ø"/>
            </a:pPr>
            <a:r>
              <a:rPr lang="en-CA" dirty="0" smtClean="0"/>
              <a:t>Government of Nunavut researchers can support the HTOs with applications and research, however the HTO maintains responsibility for all correspondence with the NWMB and submission of all required documents.</a:t>
            </a:r>
            <a:endParaRPr lang="en-CA" dirty="0"/>
          </a:p>
        </p:txBody>
      </p:sp>
      <p:sp>
        <p:nvSpPr>
          <p:cNvPr id="4" name="Title 2"/>
          <p:cNvSpPr>
            <a:spLocks noGrp="1"/>
          </p:cNvSpPr>
          <p:nvPr>
            <p:ph type="title"/>
          </p:nvPr>
        </p:nvSpPr>
        <p:spPr>
          <a:xfrm>
            <a:off x="457200" y="274638"/>
            <a:ext cx="7924800" cy="1143000"/>
          </a:xfrm>
        </p:spPr>
        <p:txBody>
          <a:bodyPr>
            <a:noAutofit/>
          </a:bodyPr>
          <a:lstStyle/>
          <a:p>
            <a:r>
              <a:rPr lang="en-US" sz="4000" b="1" dirty="0" smtClean="0">
                <a:solidFill>
                  <a:schemeClr val="tx1"/>
                </a:solidFill>
                <a:latin typeface="Arial" pitchFamily="34" charset="0"/>
                <a:cs typeface="Arial" pitchFamily="34" charset="0"/>
              </a:rPr>
              <a:t>Nunavut Wildlife </a:t>
            </a:r>
            <a:r>
              <a:rPr lang="en-US" sz="4000" b="1" dirty="0" smtClean="0">
                <a:latin typeface="Arial" pitchFamily="34" charset="0"/>
                <a:cs typeface="Arial" pitchFamily="34" charset="0"/>
              </a:rPr>
              <a:t>Studies Fund</a:t>
            </a:r>
            <a:endParaRPr lang="en-US" sz="40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3447404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b="1" dirty="0" smtClean="0">
                <a:latin typeface="+mn-lt"/>
              </a:rPr>
              <a:t>Scoring Structure</a:t>
            </a:r>
            <a:endParaRPr lang="en-CA" sz="4000" b="1" dirty="0">
              <a:latin typeface="+mn-lt"/>
            </a:endParaRPr>
          </a:p>
        </p:txBody>
      </p:sp>
      <p:sp>
        <p:nvSpPr>
          <p:cNvPr id="3" name="Content Placeholder 2"/>
          <p:cNvSpPr>
            <a:spLocks noGrp="1"/>
          </p:cNvSpPr>
          <p:nvPr>
            <p:ph idx="1"/>
          </p:nvPr>
        </p:nvSpPr>
        <p:spPr>
          <a:xfrm>
            <a:off x="457200" y="1600200"/>
            <a:ext cx="8229600" cy="5105400"/>
          </a:xfrm>
        </p:spPr>
        <p:txBody>
          <a:bodyPr>
            <a:normAutofit/>
          </a:bodyPr>
          <a:lstStyle/>
          <a:p>
            <a:pPr>
              <a:buClr>
                <a:schemeClr val="tx1"/>
              </a:buClr>
              <a:buFont typeface="Wingdings" pitchFamily="2" charset="2"/>
              <a:buChar char="Ø"/>
            </a:pPr>
            <a:r>
              <a:rPr lang="en-CA" dirty="0" smtClean="0"/>
              <a:t>Scoring Structure similar to NWRT but recent changes to the policy reflect the intention of the NWSF to target community-based organizations:</a:t>
            </a:r>
          </a:p>
          <a:p>
            <a:pPr marL="36576" indent="0">
              <a:buClr>
                <a:schemeClr val="tx1"/>
              </a:buClr>
              <a:buNone/>
            </a:pPr>
            <a:endParaRPr lang="en-CA" sz="800" dirty="0" smtClean="0"/>
          </a:p>
          <a:p>
            <a:pPr lvl="1">
              <a:buClr>
                <a:schemeClr val="tx1"/>
              </a:buClr>
              <a:buFont typeface="Wingdings" pitchFamily="2" charset="2"/>
              <a:buChar char="Ø"/>
            </a:pPr>
            <a:r>
              <a:rPr lang="en-CA" sz="3000" dirty="0" smtClean="0"/>
              <a:t>  Financial Contributions</a:t>
            </a:r>
          </a:p>
          <a:p>
            <a:pPr lvl="1">
              <a:buClr>
                <a:schemeClr val="tx1"/>
              </a:buClr>
              <a:buFont typeface="Wingdings" pitchFamily="2" charset="2"/>
              <a:buChar char="Ø"/>
            </a:pPr>
            <a:r>
              <a:rPr lang="en-CA" sz="3000" dirty="0" smtClean="0"/>
              <a:t>  Consultation and Reporting</a:t>
            </a:r>
          </a:p>
          <a:p>
            <a:pPr lvl="1">
              <a:buClr>
                <a:schemeClr val="tx1"/>
              </a:buClr>
              <a:buFont typeface="Wingdings" pitchFamily="2" charset="2"/>
              <a:buChar char="Ø"/>
            </a:pPr>
            <a:r>
              <a:rPr lang="en-CA" sz="3000" dirty="0" smtClean="0"/>
              <a:t>  Plans for publication</a:t>
            </a:r>
          </a:p>
          <a:p>
            <a:pPr marL="901700" lvl="1" indent="-457200">
              <a:buClr>
                <a:schemeClr val="tx1"/>
              </a:buClr>
              <a:buFont typeface="Wingdings" pitchFamily="2" charset="2"/>
              <a:buChar char="Ø"/>
            </a:pPr>
            <a:r>
              <a:rPr lang="en-CA" sz="3200" dirty="0" smtClean="0"/>
              <a:t>Projects </a:t>
            </a:r>
            <a:r>
              <a:rPr lang="en-CA" sz="3200" dirty="0"/>
              <a:t>must score 50% to be </a:t>
            </a:r>
            <a:r>
              <a:rPr lang="en-CA" sz="3200" dirty="0" smtClean="0"/>
              <a:t>brought </a:t>
            </a:r>
            <a:r>
              <a:rPr lang="en-CA" sz="3200" dirty="0"/>
              <a:t>to the Board for consideration</a:t>
            </a:r>
          </a:p>
          <a:p>
            <a:pPr lvl="1">
              <a:buClr>
                <a:schemeClr val="tx1"/>
              </a:buClr>
              <a:buFont typeface="Wingdings" pitchFamily="2" charset="2"/>
              <a:buChar char="Ø"/>
            </a:pPr>
            <a:endParaRPr lang="en-CA" sz="3000" dirty="0"/>
          </a:p>
        </p:txBody>
      </p:sp>
    </p:spTree>
    <p:extLst>
      <p:ext uri="{BB962C8B-B14F-4D97-AF65-F5344CB8AC3E}">
        <p14:creationId xmlns:p14="http://schemas.microsoft.com/office/powerpoint/2010/main" val="409061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457200"/>
            <a:ext cx="7924800" cy="1828800"/>
          </a:xfrm>
        </p:spPr>
        <p:txBody>
          <a:bodyPr>
            <a:noAutofit/>
          </a:bodyPr>
          <a:lstStyle/>
          <a:p>
            <a:pPr algn="ctr"/>
            <a:r>
              <a:rPr lang="en-US" sz="4000" b="1" dirty="0" smtClean="0">
                <a:solidFill>
                  <a:schemeClr val="tx1"/>
                </a:solidFill>
                <a:latin typeface="Arial" pitchFamily="34" charset="0"/>
                <a:cs typeface="Arial" pitchFamily="34" charset="0"/>
              </a:rPr>
              <a:t>Nunavut Wildlife Research Trust &amp;</a:t>
            </a:r>
            <a:br>
              <a:rPr lang="en-US" sz="4000" b="1" dirty="0" smtClean="0">
                <a:solidFill>
                  <a:schemeClr val="tx1"/>
                </a:solidFill>
                <a:latin typeface="Arial" pitchFamily="34" charset="0"/>
                <a:cs typeface="Arial" pitchFamily="34" charset="0"/>
              </a:rPr>
            </a:br>
            <a:r>
              <a:rPr lang="en-US" sz="4000" b="1" dirty="0" smtClean="0">
                <a:latin typeface="Arial" pitchFamily="34" charset="0"/>
                <a:cs typeface="Arial" pitchFamily="34" charset="0"/>
              </a:rPr>
              <a:t>Nunavut Wildlife Studies Fund</a:t>
            </a:r>
            <a:r>
              <a:rPr lang="en-US" sz="4000" dirty="0" smtClean="0">
                <a:solidFill>
                  <a:schemeClr val="tx1"/>
                </a:solidFill>
                <a:latin typeface="Arial" pitchFamily="34" charset="0"/>
                <a:cs typeface="Arial" pitchFamily="34" charset="0"/>
              </a:rPr>
              <a:t/>
            </a:r>
            <a:br>
              <a:rPr lang="en-US" sz="4000" dirty="0" smtClean="0">
                <a:solidFill>
                  <a:schemeClr val="tx1"/>
                </a:solidFill>
                <a:latin typeface="Arial" pitchFamily="34" charset="0"/>
                <a:cs typeface="Arial" pitchFamily="34" charset="0"/>
              </a:rPr>
            </a:br>
            <a:endParaRPr lang="en-US" sz="4000"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381000" y="2286000"/>
            <a:ext cx="8229600" cy="4267200"/>
          </a:xfrm>
        </p:spPr>
        <p:txBody>
          <a:bodyPr>
            <a:normAutofit fontScale="92500"/>
          </a:bodyPr>
          <a:lstStyle/>
          <a:p>
            <a:pPr>
              <a:buClr>
                <a:schemeClr val="tx1"/>
              </a:buClr>
              <a:buFont typeface="Wingdings" pitchFamily="2" charset="2"/>
              <a:buChar char="Ø"/>
            </a:pPr>
            <a:r>
              <a:rPr lang="en-US" dirty="0"/>
              <a:t>There are a number of documents that relate to the NWRT and NWSF:</a:t>
            </a:r>
          </a:p>
          <a:p>
            <a:pPr lvl="1">
              <a:buClr>
                <a:schemeClr val="tx1"/>
              </a:buClr>
              <a:buFont typeface="Wingdings" pitchFamily="2" charset="2"/>
              <a:buChar char="Ø"/>
            </a:pPr>
            <a:r>
              <a:rPr lang="en-US" dirty="0"/>
              <a:t>1.) </a:t>
            </a:r>
            <a:r>
              <a:rPr lang="en-US" dirty="0" smtClean="0"/>
              <a:t>Policies</a:t>
            </a:r>
            <a:endParaRPr lang="en-US" dirty="0"/>
          </a:p>
          <a:p>
            <a:pPr lvl="1">
              <a:buClr>
                <a:schemeClr val="tx1"/>
              </a:buClr>
              <a:buFont typeface="Wingdings" pitchFamily="2" charset="2"/>
              <a:buChar char="Ø"/>
            </a:pPr>
            <a:r>
              <a:rPr lang="en-US" dirty="0"/>
              <a:t>2.) Funding </a:t>
            </a:r>
            <a:r>
              <a:rPr lang="en-US" dirty="0" smtClean="0"/>
              <a:t>Guides</a:t>
            </a:r>
            <a:endParaRPr lang="en-US" dirty="0"/>
          </a:p>
          <a:p>
            <a:pPr lvl="1">
              <a:buClr>
                <a:schemeClr val="tx1"/>
              </a:buClr>
              <a:buFont typeface="Wingdings" pitchFamily="2" charset="2"/>
              <a:buChar char="Ø"/>
            </a:pPr>
            <a:r>
              <a:rPr lang="en-US" dirty="0"/>
              <a:t>3.) Online application forms</a:t>
            </a:r>
          </a:p>
          <a:p>
            <a:pPr lvl="1">
              <a:buClr>
                <a:schemeClr val="tx1"/>
              </a:buClr>
              <a:buFont typeface="Wingdings" pitchFamily="2" charset="2"/>
              <a:buChar char="Ø"/>
            </a:pPr>
            <a:r>
              <a:rPr lang="en-US" dirty="0"/>
              <a:t>4.) Score sheets (not public </a:t>
            </a:r>
            <a:r>
              <a:rPr lang="en-US" dirty="0" smtClean="0"/>
              <a:t>documents)</a:t>
            </a:r>
            <a:endParaRPr lang="en-US" dirty="0"/>
          </a:p>
          <a:p>
            <a:pPr marL="850392" lvl="1" indent="-457200">
              <a:buClr>
                <a:schemeClr val="tx1"/>
              </a:buClr>
              <a:buFont typeface="Wingdings" pitchFamily="2" charset="2"/>
              <a:buChar char="Ø"/>
            </a:pPr>
            <a:endParaRPr lang="en-US" dirty="0"/>
          </a:p>
          <a:p>
            <a:pPr>
              <a:buClr>
                <a:schemeClr val="tx1"/>
              </a:buClr>
              <a:buFont typeface="Wingdings" pitchFamily="2" charset="2"/>
              <a:buChar char="Ø"/>
            </a:pPr>
            <a:r>
              <a:rPr lang="en-US" dirty="0" smtClean="0"/>
              <a:t>We will start with an overview of the NWRT; </a:t>
            </a:r>
            <a:r>
              <a:rPr lang="en-US" dirty="0"/>
              <a:t>then </a:t>
            </a:r>
            <a:r>
              <a:rPr lang="en-US" dirty="0" smtClean="0"/>
              <a:t>identify </a:t>
            </a:r>
            <a:r>
              <a:rPr lang="en-US" dirty="0"/>
              <a:t>the differences between the </a:t>
            </a:r>
            <a:r>
              <a:rPr lang="en-US" dirty="0" smtClean="0"/>
              <a:t>two.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274638"/>
            <a:ext cx="7467600" cy="1143000"/>
          </a:xfrm>
        </p:spPr>
        <p:txBody>
          <a:bodyPr>
            <a:normAutofit/>
          </a:bodyPr>
          <a:lstStyle/>
          <a:p>
            <a:pPr algn="ctr"/>
            <a:r>
              <a:rPr lang="en-US" sz="3700" dirty="0" smtClean="0">
                <a:solidFill>
                  <a:schemeClr val="tx1"/>
                </a:solidFill>
                <a:latin typeface="Arial" pitchFamily="34" charset="0"/>
                <a:cs typeface="Arial" pitchFamily="34" charset="0"/>
              </a:rPr>
              <a:t>Questions / Comments ?</a:t>
            </a:r>
            <a:endParaRPr lang="en-US" sz="3700" dirty="0">
              <a:solidFill>
                <a:schemeClr val="tx1"/>
              </a:solidFill>
              <a:latin typeface="Arial" pitchFamily="34" charset="0"/>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550" y="1501775"/>
            <a:ext cx="6184900" cy="451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28600" y="6248400"/>
            <a:ext cx="8305800" cy="381000"/>
          </a:xfrm>
          <a:prstGeom prst="rect">
            <a:avLst/>
          </a:prstGeom>
          <a:noFill/>
        </p:spPr>
        <p:txBody>
          <a:bodyPr wrap="square" rtlCol="0">
            <a:spAutoFit/>
          </a:bodyPr>
          <a:lstStyle/>
          <a:p>
            <a:r>
              <a:rPr lang="en-US" dirty="0" smtClean="0"/>
              <a:t>Mallory, M. 2009. Presentation to NWMB. pp. 15-16.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609600"/>
            <a:ext cx="7924800" cy="1143000"/>
          </a:xfrm>
        </p:spPr>
        <p:txBody>
          <a:bodyPr>
            <a:noAutofit/>
          </a:bodyPr>
          <a:lstStyle/>
          <a:p>
            <a:r>
              <a:rPr lang="en-US" sz="4000" b="1" dirty="0" smtClean="0">
                <a:solidFill>
                  <a:schemeClr val="tx1"/>
                </a:solidFill>
                <a:latin typeface="Arial" pitchFamily="34" charset="0"/>
                <a:cs typeface="Arial" pitchFamily="34" charset="0"/>
              </a:rPr>
              <a:t>Nunavut Wildlife Research Trust</a:t>
            </a:r>
            <a:r>
              <a:rPr lang="en-US" sz="4000" dirty="0" smtClean="0">
                <a:solidFill>
                  <a:schemeClr val="tx1"/>
                </a:solidFill>
                <a:latin typeface="Arial" pitchFamily="34" charset="0"/>
                <a:cs typeface="Arial" pitchFamily="34" charset="0"/>
              </a:rPr>
              <a:t/>
            </a:r>
            <a:br>
              <a:rPr lang="en-US" sz="4000" dirty="0" smtClean="0">
                <a:solidFill>
                  <a:schemeClr val="tx1"/>
                </a:solidFill>
                <a:latin typeface="Arial" pitchFamily="34" charset="0"/>
                <a:cs typeface="Arial" pitchFamily="34" charset="0"/>
              </a:rPr>
            </a:br>
            <a:endParaRPr lang="en-US" sz="4000"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381000" y="1828800"/>
            <a:ext cx="8229600" cy="4267200"/>
          </a:xfrm>
        </p:spPr>
        <p:txBody>
          <a:bodyPr>
            <a:normAutofit lnSpcReduction="10000"/>
          </a:bodyPr>
          <a:lstStyle/>
          <a:p>
            <a:pPr>
              <a:buClr>
                <a:schemeClr val="tx1"/>
              </a:buClr>
              <a:buFont typeface="Wingdings" pitchFamily="2" charset="2"/>
              <a:buChar char="Ø"/>
            </a:pPr>
            <a:r>
              <a:rPr lang="en-CA" dirty="0" smtClean="0"/>
              <a:t>The NWRT was </a:t>
            </a:r>
            <a:r>
              <a:rPr lang="en-CA" dirty="0"/>
              <a:t>created to fund wildlife research conducted by territorial and federal government </a:t>
            </a:r>
            <a:r>
              <a:rPr lang="en-CA" dirty="0" smtClean="0"/>
              <a:t>departments.</a:t>
            </a:r>
          </a:p>
          <a:p>
            <a:pPr>
              <a:buClr>
                <a:schemeClr val="tx1"/>
              </a:buClr>
              <a:buFont typeface="Wingdings" pitchFamily="2" charset="2"/>
              <a:buChar char="Ø"/>
            </a:pPr>
            <a:endParaRPr lang="en-CA" sz="1100" dirty="0" smtClean="0"/>
          </a:p>
          <a:p>
            <a:pPr>
              <a:buClr>
                <a:schemeClr val="tx1"/>
              </a:buClr>
              <a:buFont typeface="Wingdings" pitchFamily="2" charset="2"/>
              <a:buChar char="Ø"/>
            </a:pPr>
            <a:r>
              <a:rPr lang="en-CA" dirty="0" smtClean="0"/>
              <a:t> </a:t>
            </a:r>
            <a:r>
              <a:rPr lang="en-CA" dirty="0"/>
              <a:t>The NWRT provides an annual allocation to address wildlife research priorities as identified </a:t>
            </a:r>
            <a:r>
              <a:rPr lang="en-CA" dirty="0" smtClean="0"/>
              <a:t>by NWBM through its identification of NWMB </a:t>
            </a:r>
            <a:r>
              <a:rPr lang="en-CA" dirty="0"/>
              <a:t>and Regional Wildlife </a:t>
            </a:r>
            <a:r>
              <a:rPr lang="en-CA" dirty="0" smtClean="0"/>
              <a:t>Organization Management </a:t>
            </a:r>
            <a:r>
              <a:rPr lang="en-CA" dirty="0"/>
              <a:t>and Research Priorities in the three regions of Nunavut.</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990677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092440" cy="1143000"/>
          </a:xfrm>
        </p:spPr>
        <p:txBody>
          <a:bodyPr>
            <a:noAutofit/>
          </a:bodyPr>
          <a:lstStyle/>
          <a:p>
            <a:r>
              <a:rPr lang="en-US" sz="4000" b="1" dirty="0" smtClean="0">
                <a:solidFill>
                  <a:schemeClr val="tx1"/>
                </a:solidFill>
                <a:latin typeface="Arial" pitchFamily="34" charset="0"/>
                <a:cs typeface="Arial" pitchFamily="34" charset="0"/>
              </a:rPr>
              <a:t>Application Process</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0" y="1600200"/>
            <a:ext cx="9144000" cy="4191000"/>
          </a:xfrm>
        </p:spPr>
        <p:txBody>
          <a:bodyPr>
            <a:normAutofit fontScale="92500" lnSpcReduction="20000"/>
          </a:bodyPr>
          <a:lstStyle/>
          <a:p>
            <a:pPr>
              <a:lnSpc>
                <a:spcPct val="120000"/>
              </a:lnSpc>
              <a:spcBef>
                <a:spcPts val="0"/>
              </a:spcBef>
              <a:buClr>
                <a:schemeClr val="tx1"/>
              </a:buClr>
              <a:buFont typeface="Wingdings" pitchFamily="2" charset="2"/>
              <a:buChar char="Ø"/>
            </a:pPr>
            <a:r>
              <a:rPr lang="en-CA" dirty="0">
                <a:latin typeface="Arial" pitchFamily="34" charset="0"/>
                <a:cs typeface="Arial" pitchFamily="34" charset="0"/>
              </a:rPr>
              <a:t>Only Federal or Nunavut territorial government departments are eligible for funding by the NWRT.</a:t>
            </a:r>
          </a:p>
          <a:p>
            <a:pPr>
              <a:lnSpc>
                <a:spcPct val="120000"/>
              </a:lnSpc>
              <a:spcBef>
                <a:spcPts val="0"/>
              </a:spcBef>
              <a:buClr>
                <a:schemeClr val="tx1"/>
              </a:buClr>
              <a:buFont typeface="Wingdings" pitchFamily="2" charset="2"/>
              <a:buChar char="Ø"/>
            </a:pPr>
            <a:endParaRPr lang="en-CA" dirty="0">
              <a:latin typeface="Arial" pitchFamily="34" charset="0"/>
              <a:cs typeface="Arial" pitchFamily="34" charset="0"/>
            </a:endParaRPr>
          </a:p>
          <a:p>
            <a:pPr>
              <a:lnSpc>
                <a:spcPct val="120000"/>
              </a:lnSpc>
              <a:spcBef>
                <a:spcPts val="0"/>
              </a:spcBef>
              <a:buClr>
                <a:schemeClr val="tx1"/>
              </a:buClr>
              <a:buFont typeface="Wingdings" pitchFamily="2" charset="2"/>
              <a:buChar char="Ø"/>
            </a:pPr>
            <a:r>
              <a:rPr lang="en-CA" dirty="0">
                <a:latin typeface="Arial" pitchFamily="34" charset="0"/>
                <a:cs typeface="Arial" pitchFamily="34" charset="0"/>
              </a:rPr>
              <a:t>Research must be carried out within the Nunavut Settlement Area or adjacent marine areas</a:t>
            </a:r>
          </a:p>
          <a:p>
            <a:pPr>
              <a:lnSpc>
                <a:spcPct val="120000"/>
              </a:lnSpc>
              <a:spcBef>
                <a:spcPts val="0"/>
              </a:spcBef>
              <a:buClr>
                <a:schemeClr val="tx1"/>
              </a:buClr>
              <a:buFont typeface="Wingdings" pitchFamily="2" charset="2"/>
              <a:buChar char="Ø"/>
            </a:pPr>
            <a:endParaRPr lang="en-US" dirty="0" smtClean="0">
              <a:latin typeface="Arial" pitchFamily="34" charset="0"/>
              <a:cs typeface="Arial" pitchFamily="34" charset="0"/>
            </a:endParaRPr>
          </a:p>
          <a:p>
            <a:pPr>
              <a:lnSpc>
                <a:spcPct val="120000"/>
              </a:lnSpc>
              <a:spcBef>
                <a:spcPts val="0"/>
              </a:spcBef>
              <a:buClr>
                <a:schemeClr val="tx1"/>
              </a:buClr>
              <a:buFont typeface="Wingdings" pitchFamily="2" charset="2"/>
              <a:buChar char="Ø"/>
            </a:pPr>
            <a:r>
              <a:rPr lang="en-US" dirty="0" smtClean="0">
                <a:latin typeface="Arial" pitchFamily="34" charset="0"/>
                <a:cs typeface="Arial" pitchFamily="34" charset="0"/>
              </a:rPr>
              <a:t>Applications to the NWRT are submitted via an internet-based electronic application system. </a:t>
            </a:r>
          </a:p>
          <a:p>
            <a:pPr>
              <a:lnSpc>
                <a:spcPct val="120000"/>
              </a:lnSpc>
              <a:spcBef>
                <a:spcPts val="0"/>
              </a:spcBef>
              <a:buClr>
                <a:schemeClr val="tx1"/>
              </a:buClr>
              <a:buFont typeface="Wingdings" pitchFamily="2" charset="2"/>
              <a:buChar char="Ø"/>
            </a:pPr>
            <a:endParaRPr lang="en-US" sz="1400" dirty="0">
              <a:latin typeface="Arial" pitchFamily="34" charset="0"/>
              <a:cs typeface="Arial" pitchFamily="34" charset="0"/>
            </a:endParaRPr>
          </a:p>
          <a:p>
            <a:pPr>
              <a:lnSpc>
                <a:spcPct val="120000"/>
              </a:lnSpc>
              <a:spcBef>
                <a:spcPts val="0"/>
              </a:spcBef>
              <a:buClr>
                <a:schemeClr val="tx1"/>
              </a:buClr>
              <a:buFont typeface="Wingdings" pitchFamily="2" charset="2"/>
              <a:buChar char="Ø"/>
            </a:pPr>
            <a:r>
              <a:rPr lang="en-US" dirty="0" smtClean="0">
                <a:latin typeface="Arial" pitchFamily="34" charset="0"/>
                <a:cs typeface="Arial" pitchFamily="34" charset="0"/>
              </a:rPr>
              <a:t>Application deadline January 15 each year.  </a:t>
            </a:r>
          </a:p>
          <a:p>
            <a:pPr marL="895350" lvl="1" indent="-446088">
              <a:lnSpc>
                <a:spcPct val="120000"/>
              </a:lnSpc>
              <a:spcBef>
                <a:spcPts val="0"/>
              </a:spcBef>
              <a:buClr>
                <a:schemeClr val="tx1"/>
              </a:buClr>
              <a:buFont typeface="Wingdings" pitchFamily="2" charset="2"/>
              <a:buChar char="Ø"/>
            </a:pPr>
            <a:endParaRPr lang="en-US" sz="1400" dirty="0" smtClean="0">
              <a:latin typeface="Arial" pitchFamily="34" charset="0"/>
              <a:cs typeface="Arial" pitchFamily="34" charset="0"/>
            </a:endParaRPr>
          </a:p>
          <a:p>
            <a:pPr>
              <a:lnSpc>
                <a:spcPct val="150000"/>
              </a:lnSpc>
              <a:spcBef>
                <a:spcPts val="0"/>
              </a:spcBef>
              <a:spcAft>
                <a:spcPts val="1200"/>
              </a:spcAft>
            </a:pPr>
            <a:endParaRPr lang="en-US" sz="2200" dirty="0" smtClean="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7696200" cy="1143000"/>
          </a:xfrm>
        </p:spPr>
        <p:txBody>
          <a:bodyPr>
            <a:noAutofit/>
          </a:bodyPr>
          <a:lstStyle/>
          <a:p>
            <a:r>
              <a:rPr lang="en-US" sz="4000" b="1" dirty="0" smtClean="0">
                <a:solidFill>
                  <a:schemeClr val="tx1"/>
                </a:solidFill>
                <a:latin typeface="Arial" pitchFamily="34" charset="0"/>
                <a:cs typeface="Arial" pitchFamily="34" charset="0"/>
              </a:rPr>
              <a:t>Scoring Structure:</a:t>
            </a:r>
            <a:br>
              <a:rPr lang="en-US" sz="4000" b="1" dirty="0" smtClean="0">
                <a:solidFill>
                  <a:schemeClr val="tx1"/>
                </a:solidFill>
                <a:latin typeface="Arial" pitchFamily="34" charset="0"/>
                <a:cs typeface="Arial" pitchFamily="34" charset="0"/>
              </a:rPr>
            </a:br>
            <a:r>
              <a:rPr lang="en-US" sz="4000" b="1" dirty="0" smtClean="0">
                <a:solidFill>
                  <a:schemeClr val="tx1"/>
                </a:solidFill>
                <a:latin typeface="Arial" pitchFamily="34" charset="0"/>
                <a:cs typeface="Arial" pitchFamily="34" charset="0"/>
              </a:rPr>
              <a:t>NWMB and Regional </a:t>
            </a:r>
            <a:r>
              <a:rPr lang="en-US" sz="4000" b="1" dirty="0" smtClean="0">
                <a:latin typeface="Arial" pitchFamily="34" charset="0"/>
                <a:cs typeface="Arial" pitchFamily="34" charset="0"/>
              </a:rPr>
              <a:t>Priorities</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295275" y="1524000"/>
            <a:ext cx="7467600" cy="4525963"/>
          </a:xfrm>
        </p:spPr>
        <p:txBody>
          <a:bodyPr>
            <a:normAutofit/>
          </a:bodyPr>
          <a:lstStyle/>
          <a:p>
            <a:pPr marL="539750" indent="-503238">
              <a:buClr>
                <a:schemeClr val="tx1"/>
              </a:buClr>
              <a:buFont typeface="Wingdings" pitchFamily="2" charset="2"/>
              <a:buChar char="Ø"/>
            </a:pPr>
            <a:r>
              <a:rPr lang="en-US" sz="3200" dirty="0" smtClean="0">
                <a:latin typeface="Arial" pitchFamily="34" charset="0"/>
                <a:cs typeface="Arial" pitchFamily="34" charset="0"/>
              </a:rPr>
              <a:t>NWRT scoring gives higher priority to research focused on NWMB priorities.</a:t>
            </a:r>
          </a:p>
          <a:p>
            <a:endParaRPr lang="en-US" dirty="0" smtClean="0">
              <a:latin typeface="Arial" pitchFamily="34" charset="0"/>
              <a:cs typeface="Arial" pitchFamily="34" charset="0"/>
            </a:endParaRPr>
          </a:p>
          <a:p>
            <a:pPr marL="36576" indent="0">
              <a:buNone/>
            </a:pP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2054" name="Picture 6"/>
          <p:cNvPicPr>
            <a:picLocks noChangeAspect="1" noChangeArrowheads="1"/>
          </p:cNvPicPr>
          <p:nvPr/>
        </p:nvPicPr>
        <p:blipFill rotWithShape="1">
          <a:blip r:embed="rId3" cstate="print"/>
          <a:srcRect l="1201" t="2070" b="2706"/>
          <a:stretch/>
        </p:blipFill>
        <p:spPr bwMode="auto">
          <a:xfrm>
            <a:off x="996696" y="3273553"/>
            <a:ext cx="6766179" cy="3364992"/>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cstate="print"/>
          <a:srcRect/>
          <a:stretch>
            <a:fillRect/>
          </a:stretch>
        </p:blipFill>
        <p:spPr bwMode="auto">
          <a:xfrm>
            <a:off x="266700" y="1066800"/>
            <a:ext cx="8534399" cy="5562600"/>
          </a:xfrm>
          <a:prstGeom prst="rect">
            <a:avLst/>
          </a:prstGeom>
          <a:noFill/>
          <a:ln w="9525">
            <a:noFill/>
            <a:miter lim="800000"/>
            <a:headEnd/>
            <a:tailEnd/>
          </a:ln>
        </p:spPr>
      </p:pic>
      <p:sp>
        <p:nvSpPr>
          <p:cNvPr id="5" name="Rectangle 4"/>
          <p:cNvSpPr/>
          <p:nvPr/>
        </p:nvSpPr>
        <p:spPr>
          <a:xfrm>
            <a:off x="0" y="228600"/>
            <a:ext cx="9144000" cy="707886"/>
          </a:xfrm>
          <a:prstGeom prst="rect">
            <a:avLst/>
          </a:prstGeom>
        </p:spPr>
        <p:txBody>
          <a:bodyPr wrap="square">
            <a:spAutoFit/>
          </a:bodyPr>
          <a:lstStyle/>
          <a:p>
            <a:r>
              <a:rPr lang="en-US" sz="4000" b="1" dirty="0">
                <a:latin typeface="Arial" pitchFamily="34" charset="0"/>
                <a:cs typeface="Arial" pitchFamily="34" charset="0"/>
              </a:rPr>
              <a:t>Scoring Structure</a:t>
            </a:r>
            <a:r>
              <a:rPr lang="en-US" sz="4000" b="1" dirty="0" smtClean="0">
                <a:latin typeface="Arial" pitchFamily="34" charset="0"/>
                <a:cs typeface="Arial" pitchFamily="34" charset="0"/>
              </a:rPr>
              <a:t>: NWMB Priorities</a:t>
            </a:r>
            <a:endParaRPr lang="en-CA" sz="4000" dirty="0"/>
          </a:p>
        </p:txBody>
      </p:sp>
    </p:spTree>
    <p:extLst>
      <p:ext uri="{BB962C8B-B14F-4D97-AF65-F5344CB8AC3E}">
        <p14:creationId xmlns:p14="http://schemas.microsoft.com/office/powerpoint/2010/main" val="2539515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228600"/>
            <a:ext cx="7924800" cy="1143000"/>
          </a:xfrm>
        </p:spPr>
        <p:txBody>
          <a:bodyPr>
            <a:noAutofit/>
          </a:bodyPr>
          <a:lstStyle/>
          <a:p>
            <a:r>
              <a:rPr lang="en-US" sz="4000" b="1" dirty="0" smtClean="0">
                <a:solidFill>
                  <a:schemeClr val="tx1"/>
                </a:solidFill>
                <a:latin typeface="Arial" pitchFamily="34" charset="0"/>
                <a:cs typeface="Arial" pitchFamily="34" charset="0"/>
              </a:rPr>
              <a:t>Scoring Structure:</a:t>
            </a:r>
            <a:br>
              <a:rPr lang="en-US" sz="4000" b="1" dirty="0" smtClean="0">
                <a:solidFill>
                  <a:schemeClr val="tx1"/>
                </a:solidFill>
                <a:latin typeface="Arial" pitchFamily="34" charset="0"/>
                <a:cs typeface="Arial" pitchFamily="34" charset="0"/>
              </a:rPr>
            </a:br>
            <a:r>
              <a:rPr lang="en-US" sz="4000" b="1" dirty="0" smtClean="0">
                <a:latin typeface="Arial" pitchFamily="34" charset="0"/>
                <a:cs typeface="Arial" pitchFamily="34" charset="0"/>
              </a:rPr>
              <a:t>Quality of Research</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466344" y="1600200"/>
            <a:ext cx="7467600" cy="4525963"/>
          </a:xfrm>
        </p:spPr>
        <p:txBody>
          <a:bodyPr/>
          <a:lstStyle/>
          <a:p>
            <a:pPr marL="630238" indent="-593725">
              <a:buClr>
                <a:schemeClr val="tx1"/>
              </a:buClr>
              <a:buFont typeface="Wingdings" pitchFamily="2" charset="2"/>
              <a:buChar char="Ø"/>
            </a:pPr>
            <a:r>
              <a:rPr lang="en-US" dirty="0" smtClean="0">
                <a:latin typeface="Arial" pitchFamily="34" charset="0"/>
                <a:cs typeface="Arial" pitchFamily="34" charset="0"/>
              </a:rPr>
              <a:t>Projects are awarded more points for research that will be applicable in the near future and that includes IQ/TEK.</a:t>
            </a:r>
            <a:endParaRPr lang="en-US" dirty="0">
              <a:latin typeface="Arial" pitchFamily="34" charset="0"/>
              <a:cs typeface="Arial" pitchFamily="34" charset="0"/>
            </a:endParaRPr>
          </a:p>
        </p:txBody>
      </p:sp>
      <p:pic>
        <p:nvPicPr>
          <p:cNvPr id="1029" name="Picture 5"/>
          <p:cNvPicPr>
            <a:picLocks noChangeAspect="1" noChangeArrowheads="1"/>
          </p:cNvPicPr>
          <p:nvPr/>
        </p:nvPicPr>
        <p:blipFill rotWithShape="1">
          <a:blip r:embed="rId3" cstate="print"/>
          <a:srcRect l="1061" t="2047" b="2089"/>
          <a:stretch/>
        </p:blipFill>
        <p:spPr bwMode="auto">
          <a:xfrm>
            <a:off x="841248" y="3191256"/>
            <a:ext cx="7388352" cy="3374136"/>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43000"/>
          </a:xfrm>
        </p:spPr>
        <p:txBody>
          <a:bodyPr>
            <a:noAutofit/>
          </a:bodyPr>
          <a:lstStyle/>
          <a:p>
            <a:r>
              <a:rPr lang="en-US" sz="4000" b="1" dirty="0" smtClean="0">
                <a:latin typeface="Arial" pitchFamily="34" charset="0"/>
                <a:cs typeface="Arial" pitchFamily="34" charset="0"/>
              </a:rPr>
              <a:t>Scoring Structure:</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Financial Contributions</a:t>
            </a:r>
            <a:endParaRPr lang="en-US" sz="4000" b="1" dirty="0">
              <a:latin typeface="Arial" pitchFamily="34" charset="0"/>
              <a:cs typeface="Arial" pitchFamily="34" charset="0"/>
            </a:endParaRPr>
          </a:p>
        </p:txBody>
      </p:sp>
      <p:sp>
        <p:nvSpPr>
          <p:cNvPr id="2" name="Content Placeholder 1"/>
          <p:cNvSpPr>
            <a:spLocks noGrp="1"/>
          </p:cNvSpPr>
          <p:nvPr>
            <p:ph idx="1"/>
          </p:nvPr>
        </p:nvSpPr>
        <p:spPr>
          <a:xfrm>
            <a:off x="457200" y="1371600"/>
            <a:ext cx="8077200" cy="4525963"/>
          </a:xfrm>
        </p:spPr>
        <p:txBody>
          <a:bodyPr/>
          <a:lstStyle/>
          <a:p>
            <a:pPr marL="630238" indent="-593725">
              <a:buClr>
                <a:schemeClr val="tx1"/>
              </a:buClr>
              <a:buFont typeface="Wingdings" pitchFamily="2" charset="2"/>
              <a:buChar char="Ø"/>
            </a:pPr>
            <a:r>
              <a:rPr lang="en-US" dirty="0" smtClean="0">
                <a:latin typeface="Arial" pitchFamily="34" charset="0"/>
                <a:cs typeface="Arial" pitchFamily="34" charset="0"/>
              </a:rPr>
              <a:t>Financial contributions by the applicant and other organizations are combined.</a:t>
            </a:r>
          </a:p>
          <a:p>
            <a:endParaRPr lang="en-US" dirty="0" smtClean="0">
              <a:latin typeface="Arial" pitchFamily="34" charset="0"/>
              <a:cs typeface="Arial" pitchFamily="34" charset="0"/>
            </a:endParaRPr>
          </a:p>
          <a:p>
            <a:pPr marL="36576" indent="0">
              <a:buNone/>
            </a:pPr>
            <a:endParaRPr lang="en-US" dirty="0">
              <a:latin typeface="Arial" pitchFamily="34" charset="0"/>
              <a:cs typeface="Arial" pitchFamily="34" charset="0"/>
            </a:endParaRPr>
          </a:p>
        </p:txBody>
      </p:sp>
      <p:pic>
        <p:nvPicPr>
          <p:cNvPr id="4101" name="Picture 5"/>
          <p:cNvPicPr>
            <a:picLocks noChangeAspect="1" noChangeArrowheads="1"/>
          </p:cNvPicPr>
          <p:nvPr/>
        </p:nvPicPr>
        <p:blipFill rotWithShape="1">
          <a:blip r:embed="rId3" cstate="print"/>
          <a:srcRect l="1369" t="1716" r="1043" b="2061"/>
          <a:stretch/>
        </p:blipFill>
        <p:spPr bwMode="auto">
          <a:xfrm>
            <a:off x="1139057" y="2660905"/>
            <a:ext cx="6739128" cy="3931920"/>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0525" y="76200"/>
            <a:ext cx="8001000" cy="1143000"/>
          </a:xfrm>
        </p:spPr>
        <p:txBody>
          <a:bodyPr>
            <a:noAutofit/>
          </a:bodyPr>
          <a:lstStyle/>
          <a:p>
            <a:r>
              <a:rPr lang="en-US" sz="4000" b="1" dirty="0" smtClean="0">
                <a:solidFill>
                  <a:schemeClr val="tx1"/>
                </a:solidFill>
                <a:latin typeface="Arial" pitchFamily="34" charset="0"/>
                <a:cs typeface="Arial" pitchFamily="34" charset="0"/>
              </a:rPr>
              <a:t>Scoring Structure:</a:t>
            </a:r>
            <a:br>
              <a:rPr lang="en-US" sz="4000" b="1" dirty="0" smtClean="0">
                <a:solidFill>
                  <a:schemeClr val="tx1"/>
                </a:solidFill>
                <a:latin typeface="Arial" pitchFamily="34" charset="0"/>
                <a:cs typeface="Arial" pitchFamily="34" charset="0"/>
              </a:rPr>
            </a:br>
            <a:r>
              <a:rPr lang="en-US" sz="4000" b="1" dirty="0" smtClean="0">
                <a:latin typeface="Arial" pitchFamily="34" charset="0"/>
                <a:cs typeface="Arial" pitchFamily="34" charset="0"/>
              </a:rPr>
              <a:t>Consultation and Reporting</a:t>
            </a:r>
            <a:endParaRPr lang="en-US" sz="4000" b="1" dirty="0">
              <a:solidFill>
                <a:schemeClr val="tx1"/>
              </a:solidFill>
              <a:latin typeface="Arial" pitchFamily="34" charset="0"/>
              <a:cs typeface="Arial" pitchFamily="34" charset="0"/>
            </a:endParaRPr>
          </a:p>
        </p:txBody>
      </p:sp>
      <p:sp>
        <p:nvSpPr>
          <p:cNvPr id="2" name="Content Placeholder 1"/>
          <p:cNvSpPr>
            <a:spLocks noGrp="1"/>
          </p:cNvSpPr>
          <p:nvPr>
            <p:ph idx="1"/>
          </p:nvPr>
        </p:nvSpPr>
        <p:spPr>
          <a:xfrm>
            <a:off x="236220" y="1524000"/>
            <a:ext cx="8677656" cy="1752600"/>
          </a:xfrm>
        </p:spPr>
        <p:txBody>
          <a:bodyPr>
            <a:normAutofit/>
          </a:bodyPr>
          <a:lstStyle/>
          <a:p>
            <a:pPr marL="630238" indent="-593725">
              <a:buClr>
                <a:schemeClr val="tx1"/>
              </a:buClr>
              <a:buFont typeface="Wingdings" pitchFamily="2" charset="2"/>
              <a:buChar char="Ø"/>
            </a:pPr>
            <a:r>
              <a:rPr lang="en-US" sz="2500" dirty="0" smtClean="0"/>
              <a:t>Applicants are required to provide a letter of support from communities or demonstrate conscientious consultation in their proposals.</a:t>
            </a:r>
          </a:p>
        </p:txBody>
      </p:sp>
      <p:pic>
        <p:nvPicPr>
          <p:cNvPr id="3077" name="Picture 5"/>
          <p:cNvPicPr>
            <a:picLocks noChangeAspect="1" noChangeArrowheads="1"/>
          </p:cNvPicPr>
          <p:nvPr/>
        </p:nvPicPr>
        <p:blipFill rotWithShape="1">
          <a:blip r:embed="rId3" cstate="print"/>
          <a:srcRect l="1031" t="2268" b="2256"/>
          <a:stretch/>
        </p:blipFill>
        <p:spPr bwMode="auto">
          <a:xfrm>
            <a:off x="990600" y="3200400"/>
            <a:ext cx="6559296" cy="3252543"/>
          </a:xfrm>
          <a:prstGeom prst="rect">
            <a:avLst/>
          </a:prstGeom>
          <a:noFill/>
          <a:ln w="38100">
            <a:solidFill>
              <a:schemeClr val="bg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350D0C87861444C972787350CD36A65" ma:contentTypeVersion="0" ma:contentTypeDescription="Create a new document." ma:contentTypeScope="" ma:versionID="9ae47583f000c01e425ca4f11577bd28">
  <xsd:schema xmlns:xsd="http://www.w3.org/2001/XMLSchema" xmlns:p="http://schemas.microsoft.com/office/2006/metadata/properties" targetNamespace="http://schemas.microsoft.com/office/2006/metadata/properties" ma:root="true" ma:fieldsID="30310b081931c62db609ad477a9dedc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B843879-2034-4468-973A-728ED395978E}">
  <ds:schemaRefs>
    <ds:schemaRef ds:uri="http://schemas.microsoft.com/office/2006/documentManagement/types"/>
    <ds:schemaRef ds:uri="http://schemas.microsoft.com/office/2006/metadata/properties"/>
    <ds:schemaRef ds:uri="http://purl.org/dc/elements/1.1/"/>
    <ds:schemaRef ds:uri="http://purl.org/dc/terms/"/>
    <ds:schemaRef ds:uri="http://purl.org/dc/dcmitype/"/>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D49569E-0F4C-475A-A9F4-7208A136DFA0}">
  <ds:schemaRefs>
    <ds:schemaRef ds:uri="http://schemas.microsoft.com/sharepoint/v3/contenttype/forms"/>
  </ds:schemaRefs>
</ds:datastoreItem>
</file>

<file path=customXml/itemProps3.xml><?xml version="1.0" encoding="utf-8"?>
<ds:datastoreItem xmlns:ds="http://schemas.openxmlformats.org/officeDocument/2006/customXml" ds:itemID="{20720B02-39D5-4891-8A5F-61BD5913C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Technic</Template>
  <TotalTime>4663</TotalTime>
  <Words>2517</Words>
  <Application>Microsoft Office PowerPoint</Application>
  <PresentationFormat>On-screen Show (4:3)</PresentationFormat>
  <Paragraphs>260</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Technic</vt:lpstr>
      <vt:lpstr>Nunavut Wildlife  Research Trust and Studies Fund</vt:lpstr>
      <vt:lpstr>Nunavut Wildlife Research Trust &amp; Nunavut Wildlife Studies Fund </vt:lpstr>
      <vt:lpstr>Nunavut Wildlife Research Trust </vt:lpstr>
      <vt:lpstr>Application Process</vt:lpstr>
      <vt:lpstr>Scoring Structure: NWMB and Regional Priorities</vt:lpstr>
      <vt:lpstr>PowerPoint Presentation</vt:lpstr>
      <vt:lpstr>Scoring Structure: Quality of Research</vt:lpstr>
      <vt:lpstr>Scoring Structure: Financial Contributions</vt:lpstr>
      <vt:lpstr>Scoring Structure: Consultation and Reporting</vt:lpstr>
      <vt:lpstr>Scoring Structure: Deductions </vt:lpstr>
      <vt:lpstr>Funding Limitations &amp; Eligibility </vt:lpstr>
      <vt:lpstr>Funding Limitations &amp; Eligibility </vt:lpstr>
      <vt:lpstr>Funding Limitations &amp; Eligibility: Multi-year Funding </vt:lpstr>
      <vt:lpstr>Funding Limitations &amp; Eligibility: Preliminary Funding </vt:lpstr>
      <vt:lpstr>Notification of Funding Decisions</vt:lpstr>
      <vt:lpstr>Nunavut Wildlife Studies Fund</vt:lpstr>
      <vt:lpstr>Nunavut Wildlife Studies Fund</vt:lpstr>
      <vt:lpstr>Nunavut Wildlife Studies Fund</vt:lpstr>
      <vt:lpstr>Scoring Structure</vt:lpstr>
      <vt:lpstr>Questions / Comments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PowerPoint-GN presenation-NWRT</dc:title>
  <dc:creator>aschneidmiller</dc:creator>
  <cp:lastModifiedBy>eamagoalik</cp:lastModifiedBy>
  <cp:revision>353</cp:revision>
  <cp:lastPrinted>2012-10-23T17:18:14Z</cp:lastPrinted>
  <dcterms:created xsi:type="dcterms:W3CDTF">2010-08-17T15:42:31Z</dcterms:created>
  <dcterms:modified xsi:type="dcterms:W3CDTF">2013-03-06T19:49:58Z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0x0101008350D0C87861444C972787350CD36A65</vt:lpwstr>
  </property>
  <property fmtid="{D5CDD505-2E9C-101B-9397-08002B2CF9AE}" pid="3" name="Meeting ID">
    <vt:lpwstr>INT 034</vt:lpwstr>
  </property>
  <property fmtid="{D5CDD505-2E9C-101B-9397-08002B2CF9AE}" pid="4" name="DocType">
    <vt:lpwstr>Briefing Note</vt:lpwstr>
  </property>
  <property fmtid="{D5CDD505-2E9C-101B-9397-08002B2CF9AE}" pid="5" name="Meeting">
    <vt:lpwstr>In-Camera-Internal</vt:lpwstr>
  </property>
</Properties>
</file>