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4" r:id="rId8"/>
    <p:sldId id="268" r:id="rId9"/>
    <p:sldId id="267"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6" autoAdjust="0"/>
    <p:restoredTop sz="94660"/>
  </p:normalViewPr>
  <p:slideViewPr>
    <p:cSldViewPr>
      <p:cViewPr varScale="1">
        <p:scale>
          <a:sx n="69" d="100"/>
          <a:sy n="69" d="100"/>
        </p:scale>
        <p:origin x="-114" y="-4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61B357-BA7F-4B01-94A5-6AFB9EB6C3C5}" type="datetimeFigureOut">
              <a:rPr lang="en-CA" smtClean="0"/>
              <a:t>2016-05-26</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B4E81E-96A9-40FB-8960-207933B42724}" type="slidenum">
              <a:rPr lang="en-CA" smtClean="0"/>
              <a:t>‹#›</a:t>
            </a:fld>
            <a:endParaRPr lang="en-CA"/>
          </a:p>
        </p:txBody>
      </p:sp>
    </p:spTree>
    <p:extLst>
      <p:ext uri="{BB962C8B-B14F-4D97-AF65-F5344CB8AC3E}">
        <p14:creationId xmlns:p14="http://schemas.microsoft.com/office/powerpoint/2010/main" val="4197657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endParaRPr lang="en-CA" dirty="0" smtClean="0"/>
          </a:p>
          <a:p>
            <a:endParaRPr lang="en-CA" dirty="0" smtClean="0"/>
          </a:p>
          <a:p>
            <a:r>
              <a:rPr lang="en-CA" dirty="0" smtClean="0"/>
              <a:t>Bullet point:</a:t>
            </a:r>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1)</a:t>
            </a:r>
            <a:r>
              <a:rPr lang="en-CA" dirty="0" smtClean="0">
                <a:solidFill>
                  <a:schemeClr val="bg1"/>
                </a:solidFill>
              </a:rPr>
              <a:t> including in-house scientific research and Inuit </a:t>
            </a:r>
            <a:r>
              <a:rPr lang="en-CA" dirty="0" err="1" smtClean="0">
                <a:solidFill>
                  <a:schemeClr val="bg1"/>
                </a:solidFill>
              </a:rPr>
              <a:t>Qaujimajatuqangit</a:t>
            </a:r>
            <a:r>
              <a:rPr lang="en-CA" dirty="0" smtClean="0">
                <a:solidFill>
                  <a:schemeClr val="bg1"/>
                </a:solidFill>
              </a:rPr>
              <a:t>, to co-management partners in order to make responsible wildlife management and land use recommendations; </a:t>
            </a:r>
          </a:p>
          <a:p>
            <a:endParaRPr lang="en-CA" dirty="0"/>
          </a:p>
        </p:txBody>
      </p:sp>
      <p:sp>
        <p:nvSpPr>
          <p:cNvPr id="4" name="Slide Number Placeholder 3"/>
          <p:cNvSpPr>
            <a:spLocks noGrp="1"/>
          </p:cNvSpPr>
          <p:nvPr>
            <p:ph type="sldNum" sz="quarter" idx="10"/>
          </p:nvPr>
        </p:nvSpPr>
        <p:spPr/>
        <p:txBody>
          <a:bodyPr/>
          <a:lstStyle/>
          <a:p>
            <a:fld id="{A2CCA18F-75FC-4997-BB98-66A56B5673E0}" type="slidenum">
              <a:rPr lang="en-CA" smtClean="0"/>
              <a:t>2</a:t>
            </a:fld>
            <a:endParaRPr lang="en-CA"/>
          </a:p>
        </p:txBody>
      </p:sp>
    </p:spTree>
    <p:extLst>
      <p:ext uri="{BB962C8B-B14F-4D97-AF65-F5344CB8AC3E}">
        <p14:creationId xmlns:p14="http://schemas.microsoft.com/office/powerpoint/2010/main" val="3686646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E473F29-12F9-4902-907E-20DEB27C5C4A}" type="datetimeFigureOut">
              <a:rPr lang="en-CA" smtClean="0"/>
              <a:t>2016-05-26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908567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E473F29-12F9-4902-907E-20DEB27C5C4A}" type="datetimeFigureOut">
              <a:rPr lang="en-CA" smtClean="0"/>
              <a:t>2016-05-26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6800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E473F29-12F9-4902-907E-20DEB27C5C4A}" type="datetimeFigureOut">
              <a:rPr lang="en-CA" smtClean="0"/>
              <a:t>2016-05-26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2703685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E473F29-12F9-4902-907E-20DEB27C5C4A}" type="datetimeFigureOut">
              <a:rPr lang="en-CA" smtClean="0"/>
              <a:t>2016-05-26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374842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473F29-12F9-4902-907E-20DEB27C5C4A}" type="datetimeFigureOut">
              <a:rPr lang="en-CA" smtClean="0"/>
              <a:t>2016-05-26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472140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E473F29-12F9-4902-907E-20DEB27C5C4A}" type="datetimeFigureOut">
              <a:rPr lang="en-CA" smtClean="0"/>
              <a:t>2016-05-26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1061283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E473F29-12F9-4902-907E-20DEB27C5C4A}" type="datetimeFigureOut">
              <a:rPr lang="en-CA" smtClean="0"/>
              <a:t>2016-05-26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65322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E473F29-12F9-4902-907E-20DEB27C5C4A}" type="datetimeFigureOut">
              <a:rPr lang="en-CA" smtClean="0"/>
              <a:t>2016-05-26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722339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73F29-12F9-4902-907E-20DEB27C5C4A}" type="datetimeFigureOut">
              <a:rPr lang="en-CA" smtClean="0"/>
              <a:t>2016-05-26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33716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73F29-12F9-4902-907E-20DEB27C5C4A}" type="datetimeFigureOut">
              <a:rPr lang="en-CA" smtClean="0"/>
              <a:t>2016-05-26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3350958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473F29-12F9-4902-907E-20DEB27C5C4A}" type="datetimeFigureOut">
              <a:rPr lang="en-CA" smtClean="0"/>
              <a:t>2016-05-26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33939F0-6CC8-4A42-B65B-A08A77B1DCCB}" type="slidenum">
              <a:rPr lang="en-CA" smtClean="0"/>
              <a:t>‹#›</a:t>
            </a:fld>
            <a:endParaRPr lang="en-CA"/>
          </a:p>
        </p:txBody>
      </p:sp>
    </p:spTree>
    <p:extLst>
      <p:ext uri="{BB962C8B-B14F-4D97-AF65-F5344CB8AC3E}">
        <p14:creationId xmlns:p14="http://schemas.microsoft.com/office/powerpoint/2010/main" val="660008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73F29-12F9-4902-907E-20DEB27C5C4A}" type="datetimeFigureOut">
              <a:rPr lang="en-CA" smtClean="0"/>
              <a:t>2016-05-26</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3939F0-6CC8-4A42-B65B-A08A77B1DCCB}" type="slidenum">
              <a:rPr lang="en-CA" smtClean="0"/>
              <a:t>‹#›</a:t>
            </a:fld>
            <a:endParaRPr lang="en-CA"/>
          </a:p>
        </p:txBody>
      </p:sp>
    </p:spTree>
    <p:extLst>
      <p:ext uri="{BB962C8B-B14F-4D97-AF65-F5344CB8AC3E}">
        <p14:creationId xmlns:p14="http://schemas.microsoft.com/office/powerpoint/2010/main" val="3608666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3" y="-27835"/>
            <a:ext cx="9135637" cy="214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63888" y="5589240"/>
            <a:ext cx="2448272" cy="369332"/>
          </a:xfrm>
          <a:prstGeom prst="rect">
            <a:avLst/>
          </a:prstGeom>
          <a:noFill/>
        </p:spPr>
        <p:txBody>
          <a:bodyPr wrap="square" rtlCol="0">
            <a:spAutoFit/>
          </a:bodyPr>
          <a:lstStyle/>
          <a:p>
            <a:endParaRPr lang="en-CA" dirty="0"/>
          </a:p>
        </p:txBody>
      </p:sp>
      <p:sp>
        <p:nvSpPr>
          <p:cNvPr id="5" name="Shape 50"/>
          <p:cNvSpPr/>
          <p:nvPr/>
        </p:nvSpPr>
        <p:spPr>
          <a:xfrm>
            <a:off x="251521" y="2420888"/>
            <a:ext cx="8244916" cy="409342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ctr"/>
            <a:r>
              <a:rPr lang="en-US" sz="2400" b="1" dirty="0" err="1" smtClean="0">
                <a:solidFill>
                  <a:schemeClr val="bg1"/>
                </a:solidFill>
              </a:rPr>
              <a:t>Pitquyautjutit</a:t>
            </a:r>
            <a:r>
              <a:rPr lang="en-US" sz="2400" b="1" dirty="0" smtClean="0">
                <a:solidFill>
                  <a:schemeClr val="bg1"/>
                </a:solidFill>
              </a:rPr>
              <a:t> Nunavut </a:t>
            </a:r>
            <a:r>
              <a:rPr lang="en-US" sz="2400" b="1" dirty="0" err="1" smtClean="0">
                <a:solidFill>
                  <a:schemeClr val="bg1"/>
                </a:solidFill>
              </a:rPr>
              <a:t>Uumayulirinikkut</a:t>
            </a:r>
            <a:r>
              <a:rPr lang="en-US" sz="2400" b="1" dirty="0" smtClean="0">
                <a:solidFill>
                  <a:schemeClr val="bg1"/>
                </a:solidFill>
              </a:rPr>
              <a:t> </a:t>
            </a:r>
            <a:r>
              <a:rPr lang="en-US" sz="2400" b="1" dirty="0" err="1" smtClean="0">
                <a:solidFill>
                  <a:schemeClr val="bg1"/>
                </a:solidFill>
              </a:rPr>
              <a:t>Munarinikkut</a:t>
            </a:r>
            <a:r>
              <a:rPr lang="en-US" sz="2400" b="1" dirty="0" smtClean="0">
                <a:solidFill>
                  <a:schemeClr val="bg1"/>
                </a:solidFill>
              </a:rPr>
              <a:t> </a:t>
            </a:r>
            <a:r>
              <a:rPr lang="en-US" sz="2400" b="1" dirty="0" err="1" smtClean="0">
                <a:solidFill>
                  <a:schemeClr val="bg1"/>
                </a:solidFill>
              </a:rPr>
              <a:t>Katimayiit</a:t>
            </a:r>
            <a:r>
              <a:rPr lang="en-US" sz="2400" b="1" dirty="0" smtClean="0">
                <a:solidFill>
                  <a:schemeClr val="bg1"/>
                </a:solidFill>
              </a:rPr>
              <a:t> (NWBM)</a:t>
            </a:r>
          </a:p>
          <a:p>
            <a:pPr algn="ctr"/>
            <a:r>
              <a:rPr lang="en-CA" sz="2400" b="1" dirty="0" err="1" smtClean="0">
                <a:solidFill>
                  <a:schemeClr val="bg1"/>
                </a:solidFill>
              </a:rPr>
              <a:t>Qingaup</a:t>
            </a:r>
            <a:r>
              <a:rPr lang="en-CA" sz="2400" b="1" dirty="0" smtClean="0">
                <a:solidFill>
                  <a:schemeClr val="bg1"/>
                </a:solidFill>
              </a:rPr>
              <a:t> </a:t>
            </a:r>
            <a:r>
              <a:rPr lang="en-US" sz="2400" b="1" dirty="0" err="1" smtClean="0">
                <a:solidFill>
                  <a:schemeClr val="bg1"/>
                </a:solidFill>
              </a:rPr>
              <a:t>tuktuit</a:t>
            </a:r>
            <a:endParaRPr lang="en-CA" sz="2400" b="1" dirty="0" smtClean="0">
              <a:solidFill>
                <a:schemeClr val="bg1"/>
              </a:solidFill>
            </a:endParaRPr>
          </a:p>
          <a:p>
            <a:pPr algn="ctr"/>
            <a:endParaRPr lang="en-US" sz="2400" b="1" dirty="0" smtClean="0">
              <a:solidFill>
                <a:schemeClr val="bg1"/>
              </a:solidFill>
            </a:endParaRPr>
          </a:p>
          <a:p>
            <a:pPr lvl="0" algn="ctr"/>
            <a:r>
              <a:rPr lang="en-US" sz="2400" b="1" dirty="0" smtClean="0">
                <a:solidFill>
                  <a:schemeClr val="bg1"/>
                </a:solidFill>
              </a:rPr>
              <a:t>Recommendations </a:t>
            </a:r>
            <a:r>
              <a:rPr lang="en-US" sz="2400" b="1" dirty="0" smtClean="0">
                <a:solidFill>
                  <a:schemeClr val="bg1"/>
                </a:solidFill>
              </a:rPr>
              <a:t>to the </a:t>
            </a:r>
            <a:r>
              <a:rPr lang="en-US" sz="2400" b="1" dirty="0" smtClean="0">
                <a:solidFill>
                  <a:schemeClr val="bg1"/>
                </a:solidFill>
              </a:rPr>
              <a:t>NWBM</a:t>
            </a:r>
          </a:p>
          <a:p>
            <a:pPr lvl="0" algn="ctr"/>
            <a:r>
              <a:rPr lang="en-US" sz="2400" b="1" dirty="0" smtClean="0">
                <a:solidFill>
                  <a:schemeClr val="bg1"/>
                </a:solidFill>
              </a:rPr>
              <a:t>Bathurst Caribou</a:t>
            </a:r>
            <a:r>
              <a:rPr lang="en-US" sz="2000" b="1" dirty="0">
                <a:solidFill>
                  <a:schemeClr val="bg1"/>
                </a:solidFill>
              </a:rPr>
              <a:t/>
            </a:r>
            <a:br>
              <a:rPr lang="en-US" sz="2000" b="1" dirty="0">
                <a:solidFill>
                  <a:schemeClr val="bg1"/>
                </a:solidFill>
              </a:rPr>
            </a:br>
            <a:endParaRPr lang="en-US" sz="2000" b="1" dirty="0" smtClean="0">
              <a:solidFill>
                <a:schemeClr val="bg1"/>
              </a:solidFill>
            </a:endParaRPr>
          </a:p>
          <a:p>
            <a:pPr lvl="0" algn="ctr"/>
            <a:endParaRPr lang="en-US" sz="2000" b="1" dirty="0" smtClean="0">
              <a:solidFill>
                <a:schemeClr val="bg1"/>
              </a:solidFill>
            </a:endParaRPr>
          </a:p>
          <a:p>
            <a:pPr algn="ctr"/>
            <a:r>
              <a:rPr lang="en-CA" b="1" dirty="0" smtClean="0">
                <a:solidFill>
                  <a:schemeClr val="bg1"/>
                </a:solidFill>
              </a:rPr>
              <a:t>Nunavut </a:t>
            </a:r>
            <a:r>
              <a:rPr lang="en-CA" b="1" dirty="0" err="1" smtClean="0">
                <a:solidFill>
                  <a:schemeClr val="bg1"/>
                </a:solidFill>
              </a:rPr>
              <a:t>Kavamat</a:t>
            </a:r>
            <a:r>
              <a:rPr lang="en-CA" b="1" dirty="0" smtClean="0">
                <a:solidFill>
                  <a:schemeClr val="bg1"/>
                </a:solidFill>
              </a:rPr>
              <a:t>/Government of Nunavut</a:t>
            </a:r>
          </a:p>
          <a:p>
            <a:pPr lvl="0" algn="ctr"/>
            <a:r>
              <a:rPr lang="en-CA" b="1" dirty="0" err="1" smtClean="0">
                <a:solidFill>
                  <a:schemeClr val="bg1"/>
                </a:solidFill>
              </a:rPr>
              <a:t>Avatiliqiyikkut</a:t>
            </a:r>
            <a:r>
              <a:rPr lang="en-CA" b="1" dirty="0" smtClean="0">
                <a:solidFill>
                  <a:schemeClr val="bg1"/>
                </a:solidFill>
              </a:rPr>
              <a:t> </a:t>
            </a:r>
            <a:r>
              <a:rPr lang="en-CA" b="1" dirty="0" err="1" smtClean="0">
                <a:solidFill>
                  <a:schemeClr val="bg1"/>
                </a:solidFill>
              </a:rPr>
              <a:t>Havakvia</a:t>
            </a:r>
            <a:r>
              <a:rPr lang="en-CA" b="1" dirty="0" smtClean="0">
                <a:solidFill>
                  <a:schemeClr val="bg1"/>
                </a:solidFill>
              </a:rPr>
              <a:t>/Department of Environment</a:t>
            </a:r>
          </a:p>
          <a:p>
            <a:pPr algn="ctr"/>
            <a:endParaRPr lang="en-CA" b="1" dirty="0" smtClean="0">
              <a:solidFill>
                <a:schemeClr val="bg1"/>
              </a:solidFill>
            </a:endParaRPr>
          </a:p>
          <a:p>
            <a:pPr lvl="0" algn="ctr"/>
            <a:r>
              <a:rPr lang="en-US" b="1" dirty="0" smtClean="0">
                <a:solidFill>
                  <a:schemeClr val="bg1"/>
                </a:solidFill>
              </a:rPr>
              <a:t>June, </a:t>
            </a:r>
            <a:r>
              <a:rPr lang="en-US" b="1" dirty="0" smtClean="0">
                <a:solidFill>
                  <a:schemeClr val="bg1"/>
                </a:solidFill>
              </a:rPr>
              <a:t>2016</a:t>
            </a:r>
            <a:endParaRPr b="1" dirty="0">
              <a:solidFill>
                <a:schemeClr val="bg1"/>
              </a:solidFill>
            </a:endParaRPr>
          </a:p>
        </p:txBody>
      </p:sp>
    </p:spTree>
    <p:extLst>
      <p:ext uri="{BB962C8B-B14F-4D97-AF65-F5344CB8AC3E}">
        <p14:creationId xmlns:p14="http://schemas.microsoft.com/office/powerpoint/2010/main" val="3976386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r>
              <a:rPr lang="en-CA" sz="3600" b="1" dirty="0" smtClean="0">
                <a:solidFill>
                  <a:schemeClr val="bg1">
                    <a:lumMod val="95000"/>
                  </a:schemeClr>
                </a:solidFill>
              </a:rPr>
              <a:t>GN DOE Recommendations</a:t>
            </a:r>
            <a:endParaRPr lang="en-CA" sz="3600" b="1" dirty="0">
              <a:solidFill>
                <a:schemeClr val="bg1">
                  <a:lumMod val="95000"/>
                </a:schemeClr>
              </a:solidFill>
            </a:endParaRPr>
          </a:p>
        </p:txBody>
      </p:sp>
      <p:sp>
        <p:nvSpPr>
          <p:cNvPr id="2" name="Content Placeholder 1"/>
          <p:cNvSpPr>
            <a:spLocks noGrp="1"/>
          </p:cNvSpPr>
          <p:nvPr>
            <p:ph sz="half" idx="1"/>
          </p:nvPr>
        </p:nvSpPr>
        <p:spPr/>
        <p:txBody>
          <a:bodyPr>
            <a:normAutofit fontScale="77500" lnSpcReduction="20000"/>
          </a:bodyPr>
          <a:lstStyle/>
          <a:p>
            <a:pPr marL="0" lvl="0" indent="0">
              <a:buNone/>
            </a:pPr>
            <a:r>
              <a:rPr lang="en-US" sz="2400" dirty="0" err="1" smtClean="0">
                <a:solidFill>
                  <a:schemeClr val="bg1"/>
                </a:solidFill>
              </a:rPr>
              <a:t>Piqarhuni</a:t>
            </a:r>
            <a:r>
              <a:rPr lang="en-US" sz="2400" dirty="0" smtClean="0">
                <a:solidFill>
                  <a:schemeClr val="bg1"/>
                </a:solidFill>
              </a:rPr>
              <a:t> </a:t>
            </a:r>
            <a:r>
              <a:rPr lang="en-US" sz="2400" dirty="0" err="1" smtClean="0">
                <a:solidFill>
                  <a:schemeClr val="bg1"/>
                </a:solidFill>
              </a:rPr>
              <a:t>nalautinniarhimayumik</a:t>
            </a:r>
            <a:r>
              <a:rPr lang="en-US" sz="2400" dirty="0" smtClean="0">
                <a:solidFill>
                  <a:schemeClr val="bg1"/>
                </a:solidFill>
              </a:rPr>
              <a:t> </a:t>
            </a:r>
            <a:r>
              <a:rPr lang="en-US" sz="2400" dirty="0" err="1" smtClean="0">
                <a:solidFill>
                  <a:schemeClr val="bg1"/>
                </a:solidFill>
              </a:rPr>
              <a:t>aularaanginnaqtaaqtumik</a:t>
            </a:r>
            <a:r>
              <a:rPr lang="en-US" sz="2400" dirty="0" smtClean="0">
                <a:solidFill>
                  <a:schemeClr val="bg1"/>
                </a:solidFill>
              </a:rPr>
              <a:t> </a:t>
            </a:r>
            <a:r>
              <a:rPr lang="en-US" sz="2400" dirty="0" err="1" smtClean="0">
                <a:solidFill>
                  <a:schemeClr val="bg1"/>
                </a:solidFill>
              </a:rPr>
              <a:t>anguniarnikkut</a:t>
            </a:r>
            <a:r>
              <a:rPr lang="en-US" sz="2400" dirty="0" smtClean="0">
                <a:solidFill>
                  <a:schemeClr val="bg1"/>
                </a:solidFill>
              </a:rPr>
              <a:t> </a:t>
            </a:r>
            <a:r>
              <a:rPr lang="en-US" sz="2400" dirty="0" err="1" smtClean="0">
                <a:solidFill>
                  <a:schemeClr val="bg1"/>
                </a:solidFill>
              </a:rPr>
              <a:t>aktilaanganik</a:t>
            </a:r>
            <a:r>
              <a:rPr lang="en-US" sz="2400" dirty="0" smtClean="0">
                <a:solidFill>
                  <a:schemeClr val="bg1"/>
                </a:solidFill>
              </a:rPr>
              <a:t> </a:t>
            </a:r>
            <a:r>
              <a:rPr lang="en-US" sz="2400" dirty="0" err="1" smtClean="0">
                <a:solidFill>
                  <a:schemeClr val="bg1"/>
                </a:solidFill>
              </a:rPr>
              <a:t>imaatut</a:t>
            </a:r>
            <a:r>
              <a:rPr lang="en-US" sz="2400" dirty="0" smtClean="0">
                <a:solidFill>
                  <a:schemeClr val="bg1"/>
                </a:solidFill>
              </a:rPr>
              <a:t> 1%-</a:t>
            </a:r>
            <a:r>
              <a:rPr lang="en-US" sz="2400" dirty="0" err="1" smtClean="0">
                <a:solidFill>
                  <a:schemeClr val="bg1"/>
                </a:solidFill>
              </a:rPr>
              <a:t>mik</a:t>
            </a:r>
            <a:r>
              <a:rPr lang="en-US" sz="2400" dirty="0" smtClean="0">
                <a:solidFill>
                  <a:schemeClr val="bg1"/>
                </a:solidFill>
              </a:rPr>
              <a:t> </a:t>
            </a:r>
            <a:r>
              <a:rPr lang="en-US" sz="2400" dirty="0" err="1" smtClean="0">
                <a:solidFill>
                  <a:schemeClr val="bg1"/>
                </a:solidFill>
              </a:rPr>
              <a:t>talvannga</a:t>
            </a:r>
            <a:r>
              <a:rPr lang="en-US" sz="2400" dirty="0" smtClean="0">
                <a:solidFill>
                  <a:schemeClr val="bg1"/>
                </a:solidFill>
              </a:rPr>
              <a:t> 2010-min (</a:t>
            </a:r>
            <a:r>
              <a:rPr lang="en-US" sz="2400" dirty="0" err="1" smtClean="0">
                <a:solidFill>
                  <a:schemeClr val="bg1"/>
                </a:solidFill>
              </a:rPr>
              <a:t>ihumagiyauyuq</a:t>
            </a:r>
            <a:r>
              <a:rPr lang="en-US" sz="2400" dirty="0" smtClean="0">
                <a:solidFill>
                  <a:schemeClr val="bg1"/>
                </a:solidFill>
              </a:rPr>
              <a:t> </a:t>
            </a:r>
            <a:r>
              <a:rPr lang="en-US" sz="2400" dirty="0" err="1" smtClean="0">
                <a:solidFill>
                  <a:schemeClr val="bg1"/>
                </a:solidFill>
              </a:rPr>
              <a:t>ikittuq</a:t>
            </a:r>
            <a:r>
              <a:rPr lang="en-US" sz="2400" dirty="0" smtClean="0">
                <a:solidFill>
                  <a:schemeClr val="bg1"/>
                </a:solidFill>
              </a:rPr>
              <a:t> </a:t>
            </a:r>
            <a:r>
              <a:rPr lang="en-US" sz="2400" dirty="0" err="1" smtClean="0">
                <a:solidFill>
                  <a:schemeClr val="bg1"/>
                </a:solidFill>
              </a:rPr>
              <a:t>ukiuqtaqtumi</a:t>
            </a:r>
            <a:r>
              <a:rPr lang="en-US" sz="2400" dirty="0" smtClean="0">
                <a:solidFill>
                  <a:schemeClr val="bg1"/>
                </a:solidFill>
              </a:rPr>
              <a:t> </a:t>
            </a:r>
            <a:r>
              <a:rPr lang="en-US" sz="2400" dirty="0" err="1" smtClean="0">
                <a:solidFill>
                  <a:schemeClr val="bg1"/>
                </a:solidFill>
              </a:rPr>
              <a:t>tuktuinni</a:t>
            </a:r>
            <a:r>
              <a:rPr lang="en-US" sz="2400" dirty="0" smtClean="0">
                <a:solidFill>
                  <a:schemeClr val="bg1"/>
                </a:solidFill>
              </a:rPr>
              <a:t>), </a:t>
            </a:r>
            <a:r>
              <a:rPr lang="en-US" sz="2400" dirty="0" err="1" smtClean="0">
                <a:solidFill>
                  <a:schemeClr val="bg1"/>
                </a:solidFill>
              </a:rPr>
              <a:t>anguniarniit</a:t>
            </a:r>
            <a:r>
              <a:rPr lang="en-US" sz="2400" dirty="0" smtClean="0">
                <a:solidFill>
                  <a:schemeClr val="bg1"/>
                </a:solidFill>
              </a:rPr>
              <a:t> 370 </a:t>
            </a:r>
            <a:r>
              <a:rPr lang="en-US" sz="2400" dirty="0" err="1" smtClean="0">
                <a:solidFill>
                  <a:schemeClr val="bg1"/>
                </a:solidFill>
              </a:rPr>
              <a:t>tuktunik</a:t>
            </a:r>
            <a:r>
              <a:rPr lang="en-US" sz="2400" dirty="0" smtClean="0">
                <a:solidFill>
                  <a:schemeClr val="bg1"/>
                </a:solidFill>
              </a:rPr>
              <a:t>/</a:t>
            </a:r>
            <a:r>
              <a:rPr lang="en-US" sz="2400" dirty="0" err="1" smtClean="0">
                <a:solidFill>
                  <a:schemeClr val="bg1"/>
                </a:solidFill>
              </a:rPr>
              <a:t>ukiumi</a:t>
            </a:r>
            <a:r>
              <a:rPr lang="en-US" sz="2400" dirty="0" smtClean="0">
                <a:solidFill>
                  <a:schemeClr val="bg1"/>
                </a:solidFill>
              </a:rPr>
              <a:t> </a:t>
            </a:r>
            <a:r>
              <a:rPr lang="en-US" sz="2400" dirty="0" err="1" smtClean="0">
                <a:solidFill>
                  <a:schemeClr val="bg1"/>
                </a:solidFill>
              </a:rPr>
              <a:t>taapkunannga</a:t>
            </a:r>
            <a:r>
              <a:rPr lang="en-US" sz="2400" dirty="0" smtClean="0">
                <a:solidFill>
                  <a:schemeClr val="bg1"/>
                </a:solidFill>
              </a:rPr>
              <a:t> </a:t>
            </a:r>
            <a:r>
              <a:rPr lang="en-US" sz="2400" dirty="0" err="1" smtClean="0">
                <a:solidFill>
                  <a:schemeClr val="bg1"/>
                </a:solidFill>
              </a:rPr>
              <a:t>tamarmik</a:t>
            </a:r>
            <a:r>
              <a:rPr lang="en-US" sz="2400" dirty="0" smtClean="0">
                <a:solidFill>
                  <a:schemeClr val="bg1"/>
                </a:solidFill>
              </a:rPr>
              <a:t> </a:t>
            </a:r>
            <a:r>
              <a:rPr lang="en-US" sz="2400" dirty="0" err="1" smtClean="0">
                <a:solidFill>
                  <a:schemeClr val="bg1"/>
                </a:solidFill>
              </a:rPr>
              <a:t>nunagiyauyunin</a:t>
            </a:r>
            <a:r>
              <a:rPr lang="en-US" sz="2400" dirty="0" smtClean="0">
                <a:solidFill>
                  <a:schemeClr val="bg1"/>
                </a:solidFill>
              </a:rPr>
              <a:t> </a:t>
            </a:r>
            <a:r>
              <a:rPr lang="en-US" sz="2400" dirty="0" err="1" smtClean="0">
                <a:solidFill>
                  <a:schemeClr val="bg1"/>
                </a:solidFill>
              </a:rPr>
              <a:t>aulapkaqtittingittuq</a:t>
            </a:r>
            <a:r>
              <a:rPr lang="en-US" sz="2400" dirty="0" smtClean="0">
                <a:solidFill>
                  <a:schemeClr val="bg1"/>
                </a:solidFill>
              </a:rPr>
              <a:t> </a:t>
            </a:r>
            <a:r>
              <a:rPr lang="en-US" sz="2400" dirty="0" err="1" smtClean="0">
                <a:solidFill>
                  <a:schemeClr val="bg1"/>
                </a:solidFill>
              </a:rPr>
              <a:t>tatja</a:t>
            </a:r>
            <a:r>
              <a:rPr lang="en-US" sz="2400" dirty="0" smtClean="0">
                <a:solidFill>
                  <a:schemeClr val="bg1"/>
                </a:solidFill>
              </a:rPr>
              <a:t> </a:t>
            </a:r>
            <a:r>
              <a:rPr lang="en-US" sz="2400" dirty="0" err="1" smtClean="0">
                <a:solidFill>
                  <a:schemeClr val="bg1"/>
                </a:solidFill>
              </a:rPr>
              <a:t>amigaitilaaghainnik</a:t>
            </a:r>
            <a:r>
              <a:rPr lang="en-US" sz="2400" dirty="0" smtClean="0">
                <a:solidFill>
                  <a:schemeClr val="bg1"/>
                </a:solidFill>
              </a:rPr>
              <a:t>. </a:t>
            </a:r>
          </a:p>
          <a:p>
            <a:pPr marL="0" lvl="0" indent="0">
              <a:buNone/>
            </a:pPr>
            <a:endParaRPr lang="en-US" sz="2400" dirty="0" smtClean="0">
              <a:solidFill>
                <a:schemeClr val="bg1"/>
              </a:solidFill>
            </a:endParaRPr>
          </a:p>
          <a:p>
            <a:pPr marL="0" indent="0">
              <a:buNone/>
            </a:pPr>
            <a:r>
              <a:rPr lang="en-US" sz="2400" dirty="0" err="1" smtClean="0">
                <a:solidFill>
                  <a:schemeClr val="bg1"/>
                </a:solidFill>
              </a:rPr>
              <a:t>Tuktuit</a:t>
            </a:r>
            <a:r>
              <a:rPr lang="en-US" sz="2400" dirty="0" smtClean="0">
                <a:solidFill>
                  <a:schemeClr val="bg1"/>
                </a:solidFill>
              </a:rPr>
              <a:t> </a:t>
            </a:r>
            <a:r>
              <a:rPr lang="en-US" sz="2400" dirty="0" err="1" smtClean="0">
                <a:solidFill>
                  <a:schemeClr val="bg1"/>
                </a:solidFill>
              </a:rPr>
              <a:t>ikikliyuummiqtiraanginnaqtut</a:t>
            </a:r>
            <a:r>
              <a:rPr lang="en-US" sz="2400" dirty="0" smtClean="0">
                <a:solidFill>
                  <a:schemeClr val="bg1"/>
                </a:solidFill>
              </a:rPr>
              <a:t> </a:t>
            </a:r>
            <a:r>
              <a:rPr lang="en-US" sz="2400" dirty="0" err="1" smtClean="0">
                <a:solidFill>
                  <a:schemeClr val="bg1"/>
                </a:solidFill>
              </a:rPr>
              <a:t>ikitqaluarhutik</a:t>
            </a:r>
            <a:r>
              <a:rPr lang="en-US" sz="2400" dirty="0" smtClean="0">
                <a:solidFill>
                  <a:schemeClr val="bg1"/>
                </a:solidFill>
              </a:rPr>
              <a:t> </a:t>
            </a:r>
            <a:r>
              <a:rPr lang="en-US" sz="2400" dirty="0" err="1" smtClean="0">
                <a:solidFill>
                  <a:schemeClr val="bg1"/>
                </a:solidFill>
              </a:rPr>
              <a:t>anguniaqtauyukhat</a:t>
            </a:r>
            <a:r>
              <a:rPr lang="en-US" sz="2400" dirty="0" smtClean="0">
                <a:solidFill>
                  <a:schemeClr val="bg1"/>
                </a:solidFill>
              </a:rPr>
              <a:t> </a:t>
            </a:r>
            <a:r>
              <a:rPr lang="en-US" sz="2400" dirty="0" err="1" smtClean="0">
                <a:solidFill>
                  <a:schemeClr val="bg1"/>
                </a:solidFill>
              </a:rPr>
              <a:t>Nunavunmi</a:t>
            </a:r>
            <a:r>
              <a:rPr lang="en-US" sz="2400" dirty="0" smtClean="0">
                <a:solidFill>
                  <a:schemeClr val="bg1"/>
                </a:solidFill>
              </a:rPr>
              <a:t> </a:t>
            </a:r>
            <a:r>
              <a:rPr lang="en-US" sz="2400" dirty="0" err="1" smtClean="0">
                <a:solidFill>
                  <a:schemeClr val="bg1"/>
                </a:solidFill>
              </a:rPr>
              <a:t>imaalu</a:t>
            </a:r>
            <a:r>
              <a:rPr lang="en-US" sz="2400" dirty="0" smtClean="0">
                <a:solidFill>
                  <a:schemeClr val="bg1"/>
                </a:solidFill>
              </a:rPr>
              <a:t> 2014-2015 </a:t>
            </a:r>
            <a:r>
              <a:rPr lang="en-US" sz="2400" dirty="0" err="1" smtClean="0">
                <a:solidFill>
                  <a:schemeClr val="bg1"/>
                </a:solidFill>
              </a:rPr>
              <a:t>nutqaqtitauhimatjutimi</a:t>
            </a:r>
            <a:r>
              <a:rPr lang="en-US" sz="2400" dirty="0" smtClean="0">
                <a:solidFill>
                  <a:schemeClr val="bg1"/>
                </a:solidFill>
              </a:rPr>
              <a:t> </a:t>
            </a:r>
            <a:r>
              <a:rPr lang="en-US" sz="2400" dirty="0" err="1" smtClean="0">
                <a:solidFill>
                  <a:schemeClr val="bg1"/>
                </a:solidFill>
              </a:rPr>
              <a:t>Nunatsiami</a:t>
            </a:r>
            <a:r>
              <a:rPr lang="en-US" sz="2400" dirty="0" smtClean="0">
                <a:solidFill>
                  <a:schemeClr val="bg1"/>
                </a:solidFill>
              </a:rPr>
              <a:t> </a:t>
            </a:r>
            <a:r>
              <a:rPr lang="en-US" sz="2400" dirty="0" err="1" smtClean="0">
                <a:solidFill>
                  <a:schemeClr val="bg1"/>
                </a:solidFill>
              </a:rPr>
              <a:t>piqarhuni</a:t>
            </a:r>
            <a:r>
              <a:rPr lang="en-US" sz="2400" dirty="0" smtClean="0">
                <a:solidFill>
                  <a:schemeClr val="bg1"/>
                </a:solidFill>
              </a:rPr>
              <a:t> 15-nik </a:t>
            </a:r>
            <a:r>
              <a:rPr lang="en-US" sz="2400" dirty="0" err="1" smtClean="0">
                <a:solidFill>
                  <a:schemeClr val="bg1"/>
                </a:solidFill>
              </a:rPr>
              <a:t>haviqutinik</a:t>
            </a:r>
            <a:r>
              <a:rPr lang="en-US" sz="2400" dirty="0" smtClean="0">
                <a:solidFill>
                  <a:schemeClr val="bg1"/>
                </a:solidFill>
              </a:rPr>
              <a:t> </a:t>
            </a:r>
            <a:r>
              <a:rPr lang="en-US" sz="2400" dirty="0" err="1" smtClean="0">
                <a:solidFill>
                  <a:schemeClr val="bg1"/>
                </a:solidFill>
              </a:rPr>
              <a:t>tuniyauhimayu</a:t>
            </a:r>
            <a:r>
              <a:rPr lang="en-US" sz="2400" dirty="0">
                <a:solidFill>
                  <a:schemeClr val="bg1"/>
                </a:solidFill>
              </a:rPr>
              <a:t> </a:t>
            </a:r>
            <a:r>
              <a:rPr lang="en-US" sz="2400" dirty="0" err="1" smtClean="0">
                <a:solidFill>
                  <a:schemeClr val="bg1"/>
                </a:solidFill>
              </a:rPr>
              <a:t>aallangayunun</a:t>
            </a:r>
            <a:r>
              <a:rPr lang="en-US" sz="2400" dirty="0" smtClean="0">
                <a:solidFill>
                  <a:schemeClr val="bg1"/>
                </a:solidFill>
              </a:rPr>
              <a:t>  </a:t>
            </a:r>
            <a:r>
              <a:rPr lang="en-US" sz="2400" dirty="0" err="1" smtClean="0">
                <a:solidFill>
                  <a:schemeClr val="bg1"/>
                </a:solidFill>
              </a:rPr>
              <a:t>hulitjutikhainnainnun</a:t>
            </a:r>
            <a:r>
              <a:rPr lang="en-US" sz="2400" dirty="0" smtClean="0">
                <a:solidFill>
                  <a:schemeClr val="bg1"/>
                </a:solidFill>
              </a:rPr>
              <a:t>.</a:t>
            </a:r>
            <a:endParaRPr lang="en-CA" sz="2400" b="1" dirty="0" smtClean="0">
              <a:solidFill>
                <a:schemeClr val="bg1"/>
              </a:solidFill>
            </a:endParaRPr>
          </a:p>
          <a:p>
            <a:endParaRPr lang="en-CA" dirty="0"/>
          </a:p>
        </p:txBody>
      </p:sp>
      <p:sp>
        <p:nvSpPr>
          <p:cNvPr id="3" name="Content Placeholder 2"/>
          <p:cNvSpPr>
            <a:spLocks noGrp="1"/>
          </p:cNvSpPr>
          <p:nvPr>
            <p:ph sz="half" idx="2"/>
          </p:nvPr>
        </p:nvSpPr>
        <p:spPr/>
        <p:txBody>
          <a:bodyPr>
            <a:normAutofit fontScale="77500" lnSpcReduction="20000"/>
          </a:bodyPr>
          <a:lstStyle/>
          <a:p>
            <a:pPr marL="0" lvl="0" indent="0">
              <a:buNone/>
            </a:pPr>
            <a:r>
              <a:rPr lang="en-US" sz="2400" dirty="0" smtClean="0">
                <a:solidFill>
                  <a:schemeClr val="bg1"/>
                </a:solidFill>
              </a:rPr>
              <a:t>Given an estimated sustainable harvest rate of 1% since 2010 (considered low for barren-ground caribou), a harvest of 370 caribou/year from both jurisdictions was not able to sustain current abundance. </a:t>
            </a:r>
          </a:p>
          <a:p>
            <a:pPr marL="0" lvl="0" indent="0">
              <a:buNone/>
            </a:pPr>
            <a:endParaRPr lang="en-US" sz="2400" dirty="0" smtClean="0">
              <a:solidFill>
                <a:schemeClr val="bg1"/>
              </a:solidFill>
            </a:endParaRPr>
          </a:p>
          <a:p>
            <a:pPr marL="0" indent="0">
              <a:buNone/>
            </a:pPr>
            <a:r>
              <a:rPr lang="en-US" sz="2400" dirty="0" smtClean="0">
                <a:solidFill>
                  <a:schemeClr val="bg1"/>
                </a:solidFill>
              </a:rPr>
              <a:t>The herd has continued to decline with minimal harvest in Nunavut and  2014-2015 moratorium in Northwest Territory with 15 tags allocated for ceremonial purposes only.</a:t>
            </a:r>
            <a:endParaRPr lang="en-CA" sz="2400" b="1" dirty="0" smtClean="0">
              <a:solidFill>
                <a:schemeClr val="bg1"/>
              </a:solidFill>
            </a:endParaRPr>
          </a:p>
          <a:p>
            <a:endParaRPr lang="en-CA" dirty="0"/>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982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a:bodyPr>
          <a:lstStyle/>
          <a:p>
            <a:pPr algn="l"/>
            <a:r>
              <a:rPr lang="en-CA" sz="3600" b="1" dirty="0" smtClean="0">
                <a:solidFill>
                  <a:schemeClr val="bg1">
                    <a:lumMod val="95000"/>
                  </a:schemeClr>
                </a:solidFill>
              </a:rPr>
              <a:t>GN DOE Proposed Recommendations</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62364" y="6279703"/>
            <a:ext cx="4410236" cy="461665"/>
          </a:xfrm>
          <a:prstGeom prst="rect">
            <a:avLst/>
          </a:prstGeom>
          <a:noFill/>
        </p:spPr>
        <p:txBody>
          <a:bodyPr wrap="square" rtlCol="0">
            <a:spAutoFit/>
          </a:bodyPr>
          <a:lstStyle/>
          <a:p>
            <a:pPr algn="ctr"/>
            <a:r>
              <a:rPr lang="en-CA" sz="2400" dirty="0" smtClean="0">
                <a:solidFill>
                  <a:schemeClr val="bg1"/>
                </a:solidFill>
              </a:rPr>
              <a:t>NU TAH = </a:t>
            </a:r>
            <a:r>
              <a:rPr lang="en-CA" sz="2400" dirty="0" smtClean="0">
                <a:solidFill>
                  <a:schemeClr val="bg1"/>
                </a:solidFill>
              </a:rPr>
              <a:t>30 </a:t>
            </a:r>
            <a:r>
              <a:rPr lang="en-CA" sz="2400" dirty="0" smtClean="0">
                <a:solidFill>
                  <a:schemeClr val="bg1"/>
                </a:solidFill>
              </a:rPr>
              <a:t>males</a:t>
            </a:r>
            <a:endParaRPr lang="en-CA" sz="2400" dirty="0">
              <a:solidFill>
                <a:schemeClr val="bg1"/>
              </a:solidFill>
            </a:endParaRPr>
          </a:p>
        </p:txBody>
      </p:sp>
      <p:sp>
        <p:nvSpPr>
          <p:cNvPr id="4" name="Rectangle 3"/>
          <p:cNvSpPr/>
          <p:nvPr/>
        </p:nvSpPr>
        <p:spPr>
          <a:xfrm>
            <a:off x="402316" y="3324005"/>
            <a:ext cx="8634180" cy="738664"/>
          </a:xfrm>
          <a:prstGeom prst="rect">
            <a:avLst/>
          </a:prstGeom>
        </p:spPr>
        <p:txBody>
          <a:bodyPr wrap="square">
            <a:spAutoFit/>
          </a:bodyPr>
          <a:lstStyle/>
          <a:p>
            <a:pPr algn="r"/>
            <a:r>
              <a:rPr lang="en-CA" dirty="0" smtClean="0">
                <a:solidFill>
                  <a:schemeClr val="bg1"/>
                </a:solidFill>
              </a:rPr>
              <a:t>NUNAVUNMI </a:t>
            </a:r>
            <a:r>
              <a:rPr lang="en-US" dirty="0" smtClean="0">
                <a:solidFill>
                  <a:schemeClr val="bg1"/>
                </a:solidFill>
              </a:rPr>
              <a:t>TAMATQIQHIMAYUT PITQUYAUHIMAYUT ANGUNIAQTAUYUKHAT </a:t>
            </a:r>
          </a:p>
          <a:p>
            <a:pPr algn="r"/>
            <a:r>
              <a:rPr lang="en-US" sz="2400" dirty="0" smtClean="0">
                <a:solidFill>
                  <a:schemeClr val="bg1"/>
                </a:solidFill>
              </a:rPr>
              <a:t>(NU</a:t>
            </a:r>
            <a:r>
              <a:rPr lang="en-CA" sz="2400" dirty="0" smtClean="0">
                <a:solidFill>
                  <a:schemeClr val="bg1"/>
                </a:solidFill>
              </a:rPr>
              <a:t> TAH) = 30 </a:t>
            </a:r>
            <a:r>
              <a:rPr lang="en-CA" sz="2400" dirty="0" err="1" smtClean="0">
                <a:solidFill>
                  <a:schemeClr val="bg1"/>
                </a:solidFill>
              </a:rPr>
              <a:t>anguhalluit</a:t>
            </a:r>
            <a:endParaRPr lang="en-CA" sz="2400" dirty="0">
              <a:solidFill>
                <a:schemeClr val="bg1"/>
              </a:solidFill>
            </a:endParaRPr>
          </a:p>
        </p:txBody>
      </p:sp>
      <p:sp>
        <p:nvSpPr>
          <p:cNvPr id="12" name="TextBox 2"/>
          <p:cNvSpPr txBox="1"/>
          <p:nvPr/>
        </p:nvSpPr>
        <p:spPr>
          <a:xfrm>
            <a:off x="310689" y="1193195"/>
            <a:ext cx="7920880" cy="107721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1600" dirty="0" err="1">
                <a:solidFill>
                  <a:schemeClr val="bg1"/>
                </a:solidFill>
              </a:rPr>
              <a:t>Uumani</a:t>
            </a:r>
            <a:r>
              <a:rPr lang="en-CA" sz="1600" dirty="0">
                <a:solidFill>
                  <a:schemeClr val="bg1"/>
                </a:solidFill>
              </a:rPr>
              <a:t> </a:t>
            </a:r>
            <a:r>
              <a:rPr lang="en-CA" sz="1600" dirty="0" err="1">
                <a:solidFill>
                  <a:schemeClr val="bg1"/>
                </a:solidFill>
              </a:rPr>
              <a:t>ikikliyuummiqtirnikkut</a:t>
            </a:r>
            <a:r>
              <a:rPr lang="en-CA" sz="1600" dirty="0">
                <a:solidFill>
                  <a:schemeClr val="bg1"/>
                </a:solidFill>
              </a:rPr>
              <a:t> </a:t>
            </a:r>
            <a:r>
              <a:rPr lang="en-CA" sz="1600" dirty="0" err="1">
                <a:solidFill>
                  <a:schemeClr val="bg1"/>
                </a:solidFill>
              </a:rPr>
              <a:t>aktilaangani</a:t>
            </a:r>
            <a:r>
              <a:rPr lang="en-CA" sz="1600" dirty="0">
                <a:solidFill>
                  <a:schemeClr val="bg1"/>
                </a:solidFill>
              </a:rPr>
              <a:t>, </a:t>
            </a:r>
            <a:r>
              <a:rPr lang="en-CA" sz="1600" dirty="0" err="1">
                <a:solidFill>
                  <a:schemeClr val="bg1"/>
                </a:solidFill>
              </a:rPr>
              <a:t>tuktukhagliurnikkut</a:t>
            </a:r>
            <a:r>
              <a:rPr lang="en-CA" sz="1600" dirty="0">
                <a:solidFill>
                  <a:schemeClr val="bg1"/>
                </a:solidFill>
              </a:rPr>
              <a:t>, </a:t>
            </a:r>
            <a:r>
              <a:rPr lang="en-CA" sz="1600" dirty="0" err="1">
                <a:solidFill>
                  <a:schemeClr val="bg1"/>
                </a:solidFill>
              </a:rPr>
              <a:t>tuktuit</a:t>
            </a:r>
            <a:r>
              <a:rPr lang="en-CA" sz="1600" dirty="0">
                <a:solidFill>
                  <a:schemeClr val="bg1"/>
                </a:solidFill>
              </a:rPr>
              <a:t> </a:t>
            </a:r>
            <a:r>
              <a:rPr lang="en-CA" sz="1600" dirty="0" err="1">
                <a:solidFill>
                  <a:schemeClr val="bg1"/>
                </a:solidFill>
              </a:rPr>
              <a:t>hulaqutiqarniaqtut</a:t>
            </a:r>
            <a:r>
              <a:rPr lang="en-CA" sz="1600" dirty="0">
                <a:solidFill>
                  <a:schemeClr val="bg1"/>
                </a:solidFill>
              </a:rPr>
              <a:t> </a:t>
            </a:r>
            <a:r>
              <a:rPr lang="en-CA" sz="1600" dirty="0" err="1">
                <a:solidFill>
                  <a:schemeClr val="bg1"/>
                </a:solidFill>
              </a:rPr>
              <a:t>anguniaqtaukpata</a:t>
            </a:r>
            <a:r>
              <a:rPr lang="en-CA" sz="1600" dirty="0">
                <a:solidFill>
                  <a:schemeClr val="bg1"/>
                </a:solidFill>
              </a:rPr>
              <a:t>, </a:t>
            </a:r>
            <a:r>
              <a:rPr lang="en-CA" sz="1600" dirty="0" err="1">
                <a:solidFill>
                  <a:schemeClr val="bg1"/>
                </a:solidFill>
              </a:rPr>
              <a:t>taimaatut</a:t>
            </a:r>
            <a:r>
              <a:rPr lang="en-CA" sz="1600" dirty="0">
                <a:solidFill>
                  <a:schemeClr val="bg1"/>
                </a:solidFill>
              </a:rPr>
              <a:t> </a:t>
            </a:r>
            <a:r>
              <a:rPr lang="en-CA" sz="1600" dirty="0" err="1">
                <a:solidFill>
                  <a:schemeClr val="bg1"/>
                </a:solidFill>
              </a:rPr>
              <a:t>tuktuit</a:t>
            </a:r>
            <a:r>
              <a:rPr lang="en-CA" sz="1600" dirty="0">
                <a:solidFill>
                  <a:schemeClr val="bg1"/>
                </a:solidFill>
              </a:rPr>
              <a:t> </a:t>
            </a:r>
            <a:r>
              <a:rPr lang="en-CA" sz="1600" dirty="0" err="1">
                <a:solidFill>
                  <a:schemeClr val="bg1"/>
                </a:solidFill>
              </a:rPr>
              <a:t>qayangnarhingmata</a:t>
            </a:r>
            <a:r>
              <a:rPr lang="en-CA" sz="1600" dirty="0">
                <a:solidFill>
                  <a:schemeClr val="bg1"/>
                </a:solidFill>
              </a:rPr>
              <a:t>.   </a:t>
            </a:r>
          </a:p>
          <a:p>
            <a:r>
              <a:rPr lang="en-CA" sz="1600" dirty="0" err="1">
                <a:solidFill>
                  <a:schemeClr val="bg1"/>
                </a:solidFill>
              </a:rPr>
              <a:t>Kihimi</a:t>
            </a:r>
            <a:r>
              <a:rPr lang="en-CA" sz="1600" dirty="0">
                <a:solidFill>
                  <a:schemeClr val="bg1"/>
                </a:solidFill>
              </a:rPr>
              <a:t>, </a:t>
            </a:r>
            <a:r>
              <a:rPr lang="en-CA" sz="1600" dirty="0" err="1">
                <a:solidFill>
                  <a:schemeClr val="bg1"/>
                </a:solidFill>
              </a:rPr>
              <a:t>ataani</a:t>
            </a:r>
            <a:r>
              <a:rPr lang="en-CA" sz="1600" dirty="0">
                <a:solidFill>
                  <a:schemeClr val="bg1"/>
                </a:solidFill>
              </a:rPr>
              <a:t> Nunavut </a:t>
            </a:r>
            <a:r>
              <a:rPr lang="en-CA" sz="1600" dirty="0" err="1">
                <a:solidFill>
                  <a:schemeClr val="bg1"/>
                </a:solidFill>
              </a:rPr>
              <a:t>Nunatarnikkut</a:t>
            </a:r>
            <a:r>
              <a:rPr lang="en-CA" sz="1600" dirty="0">
                <a:solidFill>
                  <a:schemeClr val="bg1"/>
                </a:solidFill>
              </a:rPr>
              <a:t> </a:t>
            </a:r>
            <a:r>
              <a:rPr lang="en-CA" sz="1600" dirty="0" err="1">
                <a:solidFill>
                  <a:schemeClr val="bg1"/>
                </a:solidFill>
              </a:rPr>
              <a:t>Angirutimi</a:t>
            </a:r>
            <a:r>
              <a:rPr lang="en-CA" sz="1600" dirty="0">
                <a:solidFill>
                  <a:schemeClr val="bg1"/>
                </a:solidFill>
              </a:rPr>
              <a:t> (NLCA) </a:t>
            </a:r>
            <a:r>
              <a:rPr lang="en-CA" sz="1600" dirty="0" err="1">
                <a:solidFill>
                  <a:schemeClr val="bg1"/>
                </a:solidFill>
              </a:rPr>
              <a:t>ilitaritjutiqaqtuq</a:t>
            </a:r>
            <a:r>
              <a:rPr lang="en-CA" sz="1600" dirty="0">
                <a:solidFill>
                  <a:schemeClr val="bg1"/>
                </a:solidFill>
              </a:rPr>
              <a:t> </a:t>
            </a:r>
            <a:r>
              <a:rPr lang="en-CA" sz="1600" dirty="0" err="1">
                <a:solidFill>
                  <a:schemeClr val="bg1"/>
                </a:solidFill>
              </a:rPr>
              <a:t>piangaiyarnikkut</a:t>
            </a:r>
            <a:r>
              <a:rPr lang="en-CA" sz="1600" dirty="0">
                <a:solidFill>
                  <a:schemeClr val="bg1"/>
                </a:solidFill>
              </a:rPr>
              <a:t> </a:t>
            </a:r>
            <a:r>
              <a:rPr lang="en-CA" sz="1600" dirty="0" err="1">
                <a:solidFill>
                  <a:schemeClr val="bg1"/>
                </a:solidFill>
              </a:rPr>
              <a:t>anginiqarnirmik</a:t>
            </a:r>
            <a:r>
              <a:rPr lang="en-CA" sz="1600" dirty="0">
                <a:solidFill>
                  <a:schemeClr val="bg1"/>
                </a:solidFill>
              </a:rPr>
              <a:t> </a:t>
            </a:r>
            <a:r>
              <a:rPr lang="en-CA" sz="1600" dirty="0" err="1">
                <a:solidFill>
                  <a:schemeClr val="bg1"/>
                </a:solidFill>
              </a:rPr>
              <a:t>ukunani</a:t>
            </a:r>
            <a:r>
              <a:rPr lang="en-CA" sz="1600" dirty="0">
                <a:solidFill>
                  <a:schemeClr val="bg1"/>
                </a:solidFill>
              </a:rPr>
              <a:t> </a:t>
            </a:r>
            <a:r>
              <a:rPr lang="en-CA" sz="1600" dirty="0" err="1">
                <a:solidFill>
                  <a:schemeClr val="bg1"/>
                </a:solidFill>
              </a:rPr>
              <a:t>tuktuinni</a:t>
            </a:r>
            <a:r>
              <a:rPr lang="en-CA" sz="1600" dirty="0">
                <a:solidFill>
                  <a:schemeClr val="bg1"/>
                </a:solidFill>
              </a:rPr>
              <a:t> </a:t>
            </a:r>
            <a:r>
              <a:rPr lang="en-CA" sz="1600" dirty="0" err="1">
                <a:solidFill>
                  <a:schemeClr val="bg1"/>
                </a:solidFill>
              </a:rPr>
              <a:t>Qingaukmun</a:t>
            </a:r>
            <a:r>
              <a:rPr lang="en-CA" sz="1600" dirty="0">
                <a:solidFill>
                  <a:schemeClr val="bg1"/>
                </a:solidFill>
              </a:rPr>
              <a:t> </a:t>
            </a:r>
            <a:r>
              <a:rPr lang="en-CA" sz="1600" dirty="0" err="1">
                <a:solidFill>
                  <a:schemeClr val="bg1"/>
                </a:solidFill>
              </a:rPr>
              <a:t>Umingmaqtuumunlu</a:t>
            </a:r>
            <a:r>
              <a:rPr lang="en-CA" sz="1600" dirty="0">
                <a:solidFill>
                  <a:schemeClr val="bg1"/>
                </a:solidFill>
              </a:rPr>
              <a:t> </a:t>
            </a:r>
            <a:r>
              <a:rPr lang="en-CA" sz="1600" dirty="0" err="1">
                <a:solidFill>
                  <a:schemeClr val="bg1"/>
                </a:solidFill>
              </a:rPr>
              <a:t>inunginnun</a:t>
            </a:r>
            <a:r>
              <a:rPr lang="en-CA" sz="1600" dirty="0">
                <a:solidFill>
                  <a:schemeClr val="bg1"/>
                </a:solidFill>
              </a:rPr>
              <a:t>.</a:t>
            </a:r>
          </a:p>
        </p:txBody>
      </p:sp>
      <p:sp>
        <p:nvSpPr>
          <p:cNvPr id="9" name="Rectangle 8"/>
          <p:cNvSpPr/>
          <p:nvPr/>
        </p:nvSpPr>
        <p:spPr>
          <a:xfrm>
            <a:off x="323528" y="4235023"/>
            <a:ext cx="8553432" cy="1354217"/>
          </a:xfrm>
          <a:prstGeom prst="rect">
            <a:avLst/>
          </a:prstGeom>
        </p:spPr>
        <p:txBody>
          <a:bodyPr wrap="square">
            <a:spAutoFit/>
          </a:bodyPr>
          <a:lstStyle/>
          <a:p>
            <a:r>
              <a:rPr lang="en-CA" sz="1600" dirty="0" smtClean="0">
                <a:solidFill>
                  <a:schemeClr val="bg1"/>
                </a:solidFill>
              </a:rPr>
              <a:t>At this declining rate, biologically, the herd cannot sustain any harvest, as the herd is at very high vulnerability.</a:t>
            </a:r>
          </a:p>
          <a:p>
            <a:r>
              <a:rPr lang="en-CA" sz="1600" dirty="0" smtClean="0">
                <a:solidFill>
                  <a:schemeClr val="bg1"/>
                </a:solidFill>
              </a:rPr>
              <a:t>However, under the NLCA there is recognition of key economic  importance of this herd to Bathurst and Bay </a:t>
            </a:r>
            <a:r>
              <a:rPr lang="en-CA" sz="1600" dirty="0" err="1" smtClean="0">
                <a:solidFill>
                  <a:schemeClr val="bg1"/>
                </a:solidFill>
              </a:rPr>
              <a:t>Chimo</a:t>
            </a:r>
            <a:r>
              <a:rPr lang="en-CA" sz="1600" dirty="0" smtClean="0">
                <a:solidFill>
                  <a:schemeClr val="bg1"/>
                </a:solidFill>
              </a:rPr>
              <a:t> outpost camps.</a:t>
            </a:r>
          </a:p>
          <a:p>
            <a:r>
              <a:rPr lang="en-CA" dirty="0" smtClean="0">
                <a:solidFill>
                  <a:schemeClr val="bg1"/>
                </a:solidFill>
              </a:rPr>
              <a:t> </a:t>
            </a:r>
            <a:endParaRPr lang="en-CA" dirty="0">
              <a:solidFill>
                <a:schemeClr val="bg1"/>
              </a:solidFill>
            </a:endParaRPr>
          </a:p>
        </p:txBody>
      </p:sp>
      <p:sp>
        <p:nvSpPr>
          <p:cNvPr id="13" name="TextBox 12"/>
          <p:cNvSpPr txBox="1"/>
          <p:nvPr/>
        </p:nvSpPr>
        <p:spPr>
          <a:xfrm>
            <a:off x="429312" y="5589240"/>
            <a:ext cx="6552728" cy="461665"/>
          </a:xfrm>
          <a:prstGeom prst="rect">
            <a:avLst/>
          </a:prstGeom>
          <a:noFill/>
        </p:spPr>
        <p:txBody>
          <a:bodyPr wrap="square" rtlCol="0">
            <a:spAutoFit/>
          </a:bodyPr>
          <a:lstStyle/>
          <a:p>
            <a:r>
              <a:rPr lang="en-CA" sz="2400" dirty="0" smtClean="0">
                <a:solidFill>
                  <a:schemeClr val="bg1"/>
                </a:solidFill>
              </a:rPr>
              <a:t>19,700 caribou x  0.15% harvest rate= 30 </a:t>
            </a:r>
            <a:endParaRPr lang="en-CA" sz="2400" dirty="0">
              <a:solidFill>
                <a:schemeClr val="bg1"/>
              </a:solidFill>
            </a:endParaRPr>
          </a:p>
        </p:txBody>
      </p:sp>
      <p:sp>
        <p:nvSpPr>
          <p:cNvPr id="14" name="TextBox 2"/>
          <p:cNvSpPr txBox="1"/>
          <p:nvPr/>
        </p:nvSpPr>
        <p:spPr>
          <a:xfrm>
            <a:off x="380790" y="2492896"/>
            <a:ext cx="7056784"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sz="2400" dirty="0" smtClean="0">
                <a:solidFill>
                  <a:schemeClr val="bg1"/>
                </a:solidFill>
              </a:rPr>
              <a:t>19,700 </a:t>
            </a:r>
            <a:r>
              <a:rPr lang="en-CA" sz="2400" dirty="0" err="1" smtClean="0">
                <a:solidFill>
                  <a:schemeClr val="bg1"/>
                </a:solidFill>
              </a:rPr>
              <a:t>tuktuit</a:t>
            </a:r>
            <a:r>
              <a:rPr lang="en-CA" sz="2400" dirty="0" smtClean="0">
                <a:solidFill>
                  <a:schemeClr val="bg1"/>
                </a:solidFill>
              </a:rPr>
              <a:t> x  0.15% </a:t>
            </a:r>
            <a:r>
              <a:rPr lang="en-CA" sz="2400" dirty="0" err="1" smtClean="0">
                <a:solidFill>
                  <a:schemeClr val="bg1"/>
                </a:solidFill>
              </a:rPr>
              <a:t>anguniarnikkut</a:t>
            </a:r>
            <a:r>
              <a:rPr lang="en-CA" sz="2400" dirty="0" smtClean="0">
                <a:solidFill>
                  <a:schemeClr val="bg1"/>
                </a:solidFill>
              </a:rPr>
              <a:t> </a:t>
            </a:r>
            <a:r>
              <a:rPr lang="en-CA" sz="2400" dirty="0" err="1" smtClean="0">
                <a:solidFill>
                  <a:schemeClr val="bg1"/>
                </a:solidFill>
              </a:rPr>
              <a:t>aktilaanga</a:t>
            </a:r>
            <a:r>
              <a:rPr lang="en-CA" sz="2400" dirty="0" smtClean="0">
                <a:solidFill>
                  <a:schemeClr val="bg1"/>
                </a:solidFill>
              </a:rPr>
              <a:t> = 30 </a:t>
            </a:r>
            <a:endParaRPr lang="en-CA" sz="2400" dirty="0">
              <a:solidFill>
                <a:schemeClr val="bg1"/>
              </a:solidFill>
            </a:endParaRPr>
          </a:p>
        </p:txBody>
      </p:sp>
    </p:spTree>
    <p:extLst>
      <p:ext uri="{BB962C8B-B14F-4D97-AF65-F5344CB8AC3E}">
        <p14:creationId xmlns:p14="http://schemas.microsoft.com/office/powerpoint/2010/main" val="175223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9512" y="260648"/>
            <a:ext cx="8229600" cy="1143000"/>
          </a:xfrm>
        </p:spPr>
        <p:txBody>
          <a:bodyPr>
            <a:normAutofit fontScale="90000"/>
          </a:bodyPr>
          <a:lstStyle/>
          <a:p>
            <a:pPr algn="l"/>
            <a:r>
              <a:rPr lang="en-US" sz="2700" b="1" dirty="0" smtClean="0">
                <a:solidFill>
                  <a:schemeClr val="bg1">
                    <a:lumMod val="95000"/>
                  </a:schemeClr>
                </a:solidFill>
              </a:rPr>
              <a:t>Nunavut </a:t>
            </a:r>
            <a:r>
              <a:rPr lang="en-US" sz="2700" b="1" dirty="0" err="1" smtClean="0">
                <a:solidFill>
                  <a:schemeClr val="bg1">
                    <a:lumMod val="95000"/>
                  </a:schemeClr>
                </a:solidFill>
              </a:rPr>
              <a:t>Kavamatkunni</a:t>
            </a:r>
            <a:r>
              <a:rPr lang="en-US" sz="2700" b="1" dirty="0" smtClean="0">
                <a:solidFill>
                  <a:schemeClr val="bg1">
                    <a:lumMod val="95000"/>
                  </a:schemeClr>
                </a:solidFill>
              </a:rPr>
              <a:t> </a:t>
            </a:r>
            <a:r>
              <a:rPr lang="en-US" sz="2700" b="1" dirty="0" err="1" smtClean="0">
                <a:solidFill>
                  <a:schemeClr val="bg1">
                    <a:lumMod val="95000"/>
                  </a:schemeClr>
                </a:solidFill>
              </a:rPr>
              <a:t>Avatiliqiyikkut</a:t>
            </a:r>
            <a:r>
              <a:rPr lang="en-US" sz="2700" b="1" dirty="0" smtClean="0">
                <a:solidFill>
                  <a:schemeClr val="bg1">
                    <a:lumMod val="95000"/>
                  </a:schemeClr>
                </a:solidFill>
              </a:rPr>
              <a:t> </a:t>
            </a:r>
            <a:r>
              <a:rPr lang="en-US" sz="2700" b="1" dirty="0" err="1" smtClean="0">
                <a:solidFill>
                  <a:schemeClr val="bg1">
                    <a:lumMod val="95000"/>
                  </a:schemeClr>
                </a:solidFill>
              </a:rPr>
              <a:t>Havakviat</a:t>
            </a:r>
            <a:r>
              <a:rPr lang="en-US" sz="2700" b="1" dirty="0" smtClean="0">
                <a:solidFill>
                  <a:schemeClr val="bg1">
                    <a:lumMod val="95000"/>
                  </a:schemeClr>
                </a:solidFill>
              </a:rPr>
              <a:t> </a:t>
            </a:r>
            <a:r>
              <a:rPr lang="en-US" sz="2700" b="1" dirty="0" err="1" smtClean="0">
                <a:solidFill>
                  <a:schemeClr val="bg1">
                    <a:lumMod val="95000"/>
                  </a:schemeClr>
                </a:solidFill>
              </a:rPr>
              <a:t>havagutaa</a:t>
            </a:r>
            <a:r>
              <a:rPr lang="en-US" sz="2700" b="1" dirty="0" smtClean="0">
                <a:solidFill>
                  <a:schemeClr val="bg1">
                    <a:lumMod val="95000"/>
                  </a:schemeClr>
                </a:solidFill>
              </a:rPr>
              <a:t/>
            </a:r>
            <a:br>
              <a:rPr lang="en-US" sz="2700" b="1" dirty="0" smtClean="0">
                <a:solidFill>
                  <a:schemeClr val="bg1">
                    <a:lumMod val="95000"/>
                  </a:schemeClr>
                </a:solidFill>
              </a:rPr>
            </a:br>
            <a:r>
              <a:rPr lang="en-US" sz="2700" b="1" dirty="0" smtClean="0">
                <a:solidFill>
                  <a:schemeClr val="bg1">
                    <a:lumMod val="95000"/>
                  </a:schemeClr>
                </a:solidFill>
              </a:rPr>
              <a:t>Government of Nunavut, </a:t>
            </a:r>
            <a:r>
              <a:rPr lang="en-US" sz="2700" b="1" dirty="0" smtClean="0">
                <a:solidFill>
                  <a:schemeClr val="bg1">
                    <a:lumMod val="95000"/>
                  </a:schemeClr>
                </a:solidFill>
              </a:rPr>
              <a:t>DOE </a:t>
            </a:r>
            <a:r>
              <a:rPr lang="en-US" sz="2700" b="1" dirty="0" smtClean="0">
                <a:solidFill>
                  <a:schemeClr val="bg1">
                    <a:lumMod val="95000"/>
                  </a:schemeClr>
                </a:solidFill>
              </a:rPr>
              <a:t>mandate</a:t>
            </a:r>
            <a:r>
              <a:rPr lang="en-US" sz="3600" b="1" dirty="0" smtClean="0">
                <a:solidFill>
                  <a:schemeClr val="bg1">
                    <a:lumMod val="95000"/>
                  </a:schemeClr>
                </a:solidFill>
              </a:rPr>
              <a:t/>
            </a:r>
            <a:br>
              <a:rPr lang="en-US" sz="3600" b="1" dirty="0" smtClean="0">
                <a:solidFill>
                  <a:schemeClr val="bg1">
                    <a:lumMod val="95000"/>
                  </a:schemeClr>
                </a:solidFill>
              </a:rPr>
            </a:br>
            <a:endParaRPr lang="en-CA" sz="3600" b="1" dirty="0">
              <a:solidFill>
                <a:schemeClr val="bg1">
                  <a:lumMod val="95000"/>
                </a:schemeClr>
              </a:solidFill>
            </a:endParaRPr>
          </a:p>
        </p:txBody>
      </p:sp>
      <p:sp>
        <p:nvSpPr>
          <p:cNvPr id="2" name="Content Placeholder 1"/>
          <p:cNvSpPr>
            <a:spLocks noGrp="1"/>
          </p:cNvSpPr>
          <p:nvPr>
            <p:ph sz="half" idx="1"/>
          </p:nvPr>
        </p:nvSpPr>
        <p:spPr>
          <a:xfrm>
            <a:off x="4716016" y="1412776"/>
            <a:ext cx="4038600" cy="4525963"/>
          </a:xfrm>
        </p:spPr>
        <p:txBody>
          <a:bodyPr>
            <a:normAutofit fontScale="40000" lnSpcReduction="20000"/>
          </a:bodyPr>
          <a:lstStyle/>
          <a:p>
            <a:pPr marL="0" indent="0">
              <a:buNone/>
            </a:pPr>
            <a:r>
              <a:rPr lang="en-CA" sz="3000" dirty="0" smtClean="0">
                <a:solidFill>
                  <a:schemeClr val="bg1"/>
                </a:solidFill>
              </a:rPr>
              <a:t>The DOE Wildlife Management division has a legislated mandate for the management of terrestrial wildlife species in Nunavut, including on-going responsibility for the co-management of Nunavut wildlife as obligated under the NLCA. </a:t>
            </a:r>
          </a:p>
          <a:p>
            <a:endParaRPr lang="en-CA" sz="3000" dirty="0" smtClean="0">
              <a:solidFill>
                <a:schemeClr val="bg1"/>
              </a:solidFill>
            </a:endParaRPr>
          </a:p>
          <a:p>
            <a:pPr marL="0" indent="0">
              <a:buNone/>
            </a:pPr>
            <a:r>
              <a:rPr lang="en-CA" sz="3000" dirty="0" smtClean="0">
                <a:solidFill>
                  <a:schemeClr val="bg1"/>
                </a:solidFill>
              </a:rPr>
              <a:t>One of the primary goals of the Division is to achieve a balanced approach to wildlife management that uses both science and Inuit </a:t>
            </a:r>
            <a:r>
              <a:rPr lang="en-CA" sz="3000" dirty="0" err="1" smtClean="0">
                <a:solidFill>
                  <a:schemeClr val="bg1"/>
                </a:solidFill>
              </a:rPr>
              <a:t>Qaujimajatuqangit</a:t>
            </a:r>
            <a:r>
              <a:rPr lang="en-CA" sz="3000" dirty="0" smtClean="0">
                <a:solidFill>
                  <a:schemeClr val="bg1"/>
                </a:solidFill>
              </a:rPr>
              <a:t> (IQ). </a:t>
            </a:r>
          </a:p>
          <a:p>
            <a:endParaRPr lang="en-CA" sz="3000" dirty="0" smtClean="0">
              <a:solidFill>
                <a:schemeClr val="bg1"/>
              </a:solidFill>
            </a:endParaRPr>
          </a:p>
          <a:p>
            <a:pPr marL="0" indent="0">
              <a:buNone/>
            </a:pPr>
            <a:r>
              <a:rPr lang="en-CA" sz="3000" b="1" dirty="0" smtClean="0">
                <a:solidFill>
                  <a:schemeClr val="bg1"/>
                </a:solidFill>
              </a:rPr>
              <a:t>Objectives</a:t>
            </a:r>
          </a:p>
          <a:p>
            <a:endParaRPr lang="en-CA" sz="3000" b="1" dirty="0" smtClean="0">
              <a:solidFill>
                <a:schemeClr val="bg1"/>
              </a:solidFill>
            </a:endParaRPr>
          </a:p>
          <a:p>
            <a:r>
              <a:rPr lang="en-CA" sz="3000" dirty="0" smtClean="0">
                <a:solidFill>
                  <a:schemeClr val="bg1"/>
                </a:solidFill>
              </a:rPr>
              <a:t>The objectives of the Wildlife Management division are to:</a:t>
            </a:r>
          </a:p>
          <a:p>
            <a:pPr marL="285750" indent="-285750"/>
            <a:r>
              <a:rPr lang="en-CA" sz="3000" dirty="0" smtClean="0">
                <a:solidFill>
                  <a:schemeClr val="bg1"/>
                </a:solidFill>
              </a:rPr>
              <a:t>Provide up-to-date information from various sources; </a:t>
            </a:r>
          </a:p>
          <a:p>
            <a:pPr marL="285750" indent="-285750"/>
            <a:r>
              <a:rPr lang="en-CA" sz="3000" dirty="0" smtClean="0">
                <a:solidFill>
                  <a:schemeClr val="bg1"/>
                </a:solidFill>
              </a:rPr>
              <a:t>Develop wildlife management plans with co-management partners in order to protect wildlife populations; </a:t>
            </a:r>
          </a:p>
          <a:p>
            <a:pPr marL="285750" indent="-285750"/>
            <a:r>
              <a:rPr lang="en-CA" sz="3000" dirty="0" smtClean="0">
                <a:solidFill>
                  <a:schemeClr val="bg1"/>
                </a:solidFill>
              </a:rPr>
              <a:t>Provide support and resources to co-management partners and harvesters; </a:t>
            </a:r>
          </a:p>
          <a:p>
            <a:pPr marL="265113"/>
            <a:r>
              <a:rPr lang="en-CA" sz="3000" dirty="0" smtClean="0">
                <a:solidFill>
                  <a:schemeClr val="bg1"/>
                </a:solidFill>
              </a:rPr>
              <a:t>and, </a:t>
            </a:r>
          </a:p>
          <a:p>
            <a:pPr marL="285750" indent="-285750"/>
            <a:r>
              <a:rPr lang="en-CA" sz="3000" dirty="0" smtClean="0">
                <a:solidFill>
                  <a:schemeClr val="bg1"/>
                </a:solidFill>
              </a:rPr>
              <a:t>Ensure legislative and regulatory compliance through education and enforcement.</a:t>
            </a:r>
          </a:p>
          <a:p>
            <a:endParaRPr lang="en-CA" dirty="0"/>
          </a:p>
        </p:txBody>
      </p:sp>
      <p:sp>
        <p:nvSpPr>
          <p:cNvPr id="4" name="Content Placeholder 3"/>
          <p:cNvSpPr>
            <a:spLocks noGrp="1"/>
          </p:cNvSpPr>
          <p:nvPr>
            <p:ph sz="half" idx="2"/>
          </p:nvPr>
        </p:nvSpPr>
        <p:spPr>
          <a:xfrm>
            <a:off x="179512" y="1412776"/>
            <a:ext cx="4038600" cy="4525963"/>
          </a:xfrm>
        </p:spPr>
        <p:txBody>
          <a:bodyPr>
            <a:normAutofit fontScale="40000" lnSpcReduction="20000"/>
          </a:bodyPr>
          <a:lstStyle/>
          <a:p>
            <a:pPr marL="0" indent="0">
              <a:buNone/>
            </a:pPr>
            <a:r>
              <a:rPr lang="en-CA" sz="3000" dirty="0" err="1" smtClean="0">
                <a:solidFill>
                  <a:schemeClr val="bg1"/>
                </a:solidFill>
              </a:rPr>
              <a:t>Avatiliqiyikkut</a:t>
            </a:r>
            <a:r>
              <a:rPr lang="en-CA" sz="3000" dirty="0" smtClean="0">
                <a:solidFill>
                  <a:schemeClr val="bg1"/>
                </a:solidFill>
              </a:rPr>
              <a:t> </a:t>
            </a:r>
            <a:r>
              <a:rPr lang="en-CA" sz="3000" dirty="0" err="1" smtClean="0">
                <a:solidFill>
                  <a:schemeClr val="bg1"/>
                </a:solidFill>
              </a:rPr>
              <a:t>Havakviani</a:t>
            </a:r>
            <a:r>
              <a:rPr lang="en-CA" sz="3000" dirty="0" smtClean="0">
                <a:solidFill>
                  <a:schemeClr val="bg1"/>
                </a:solidFill>
              </a:rPr>
              <a:t> </a:t>
            </a:r>
            <a:r>
              <a:rPr lang="en-CA" sz="3000" dirty="0" err="1" smtClean="0">
                <a:solidFill>
                  <a:schemeClr val="bg1"/>
                </a:solidFill>
              </a:rPr>
              <a:t>Uumayulirinikkut</a:t>
            </a:r>
            <a:r>
              <a:rPr lang="en-CA" sz="3000" dirty="0" smtClean="0">
                <a:solidFill>
                  <a:schemeClr val="bg1"/>
                </a:solidFill>
              </a:rPr>
              <a:t> </a:t>
            </a:r>
            <a:r>
              <a:rPr lang="en-CA" sz="3000" dirty="0" err="1" smtClean="0">
                <a:solidFill>
                  <a:schemeClr val="bg1"/>
                </a:solidFill>
              </a:rPr>
              <a:t>havakviat</a:t>
            </a:r>
            <a:r>
              <a:rPr lang="en-CA" sz="3000" dirty="0" smtClean="0">
                <a:solidFill>
                  <a:schemeClr val="bg1"/>
                </a:solidFill>
              </a:rPr>
              <a:t> </a:t>
            </a:r>
            <a:r>
              <a:rPr lang="en-CA" sz="3000" dirty="0" err="1" smtClean="0">
                <a:solidFill>
                  <a:schemeClr val="bg1"/>
                </a:solidFill>
              </a:rPr>
              <a:t>maligakkut</a:t>
            </a:r>
            <a:r>
              <a:rPr lang="en-CA" sz="3000" dirty="0" smtClean="0">
                <a:solidFill>
                  <a:schemeClr val="bg1"/>
                </a:solidFill>
              </a:rPr>
              <a:t> </a:t>
            </a:r>
            <a:r>
              <a:rPr lang="en-CA" sz="3000" dirty="0" err="1" smtClean="0">
                <a:solidFill>
                  <a:schemeClr val="bg1"/>
                </a:solidFill>
              </a:rPr>
              <a:t>havagutiqaqtut</a:t>
            </a:r>
            <a:r>
              <a:rPr lang="en-CA" sz="3000" dirty="0" smtClean="0">
                <a:solidFill>
                  <a:schemeClr val="bg1"/>
                </a:solidFill>
              </a:rPr>
              <a:t> </a:t>
            </a:r>
            <a:r>
              <a:rPr lang="en-CA" sz="3000" dirty="0" err="1" smtClean="0">
                <a:solidFill>
                  <a:schemeClr val="bg1"/>
                </a:solidFill>
              </a:rPr>
              <a:t>munarinikkut</a:t>
            </a:r>
            <a:r>
              <a:rPr lang="en-CA" sz="3000" dirty="0" smtClean="0">
                <a:solidFill>
                  <a:schemeClr val="bg1"/>
                </a:solidFill>
              </a:rPr>
              <a:t> </a:t>
            </a:r>
            <a:r>
              <a:rPr lang="en-CA" sz="3000" dirty="0" err="1" smtClean="0">
                <a:solidFill>
                  <a:schemeClr val="bg1"/>
                </a:solidFill>
              </a:rPr>
              <a:t>nunani</a:t>
            </a:r>
            <a:r>
              <a:rPr lang="en-CA" sz="3000" dirty="0" smtClean="0">
                <a:solidFill>
                  <a:schemeClr val="bg1"/>
                </a:solidFill>
              </a:rPr>
              <a:t> </a:t>
            </a:r>
            <a:r>
              <a:rPr lang="en-CA" sz="3000" dirty="0" err="1" smtClean="0">
                <a:solidFill>
                  <a:schemeClr val="bg1"/>
                </a:solidFill>
              </a:rPr>
              <a:t>uumayunik</a:t>
            </a:r>
            <a:r>
              <a:rPr lang="en-CA" sz="3000" dirty="0" smtClean="0">
                <a:solidFill>
                  <a:schemeClr val="bg1"/>
                </a:solidFill>
              </a:rPr>
              <a:t> </a:t>
            </a:r>
            <a:r>
              <a:rPr lang="en-CA" sz="3000" dirty="0" err="1" smtClean="0">
                <a:solidFill>
                  <a:schemeClr val="bg1"/>
                </a:solidFill>
              </a:rPr>
              <a:t>Nunavunmi</a:t>
            </a:r>
            <a:r>
              <a:rPr lang="en-CA" sz="3000" dirty="0" smtClean="0">
                <a:solidFill>
                  <a:schemeClr val="bg1"/>
                </a:solidFill>
              </a:rPr>
              <a:t>, </a:t>
            </a:r>
            <a:r>
              <a:rPr lang="en-CA" sz="3000" dirty="0" err="1" smtClean="0">
                <a:solidFill>
                  <a:schemeClr val="bg1"/>
                </a:solidFill>
              </a:rPr>
              <a:t>ilauyullu</a:t>
            </a:r>
            <a:r>
              <a:rPr lang="en-CA" sz="3000" dirty="0" smtClean="0">
                <a:solidFill>
                  <a:schemeClr val="bg1"/>
                </a:solidFill>
              </a:rPr>
              <a:t> </a:t>
            </a:r>
            <a:r>
              <a:rPr lang="en-CA" sz="3000" dirty="0" err="1" smtClean="0">
                <a:solidFill>
                  <a:schemeClr val="bg1"/>
                </a:solidFill>
              </a:rPr>
              <a:t>aularaanginnaqtunik</a:t>
            </a:r>
            <a:r>
              <a:rPr lang="en-CA" sz="3000" dirty="0" smtClean="0">
                <a:solidFill>
                  <a:schemeClr val="bg1"/>
                </a:solidFill>
              </a:rPr>
              <a:t> </a:t>
            </a:r>
            <a:r>
              <a:rPr lang="en-CA" sz="3000" dirty="0" err="1" smtClean="0">
                <a:solidFill>
                  <a:schemeClr val="bg1"/>
                </a:solidFill>
              </a:rPr>
              <a:t>munarinirnik</a:t>
            </a:r>
            <a:r>
              <a:rPr lang="en-CA" sz="3000" dirty="0" smtClean="0">
                <a:solidFill>
                  <a:schemeClr val="bg1"/>
                </a:solidFill>
              </a:rPr>
              <a:t> </a:t>
            </a:r>
            <a:r>
              <a:rPr lang="en-CA" sz="3000" dirty="0" err="1" smtClean="0">
                <a:solidFill>
                  <a:schemeClr val="bg1"/>
                </a:solidFill>
              </a:rPr>
              <a:t>atauttikkut-aulapkaitjutainni</a:t>
            </a:r>
            <a:r>
              <a:rPr lang="en-CA" sz="3000" dirty="0" smtClean="0">
                <a:solidFill>
                  <a:schemeClr val="bg1"/>
                </a:solidFill>
              </a:rPr>
              <a:t> </a:t>
            </a:r>
            <a:r>
              <a:rPr lang="en-CA" sz="3000" dirty="0" err="1" smtClean="0">
                <a:solidFill>
                  <a:schemeClr val="bg1"/>
                </a:solidFill>
              </a:rPr>
              <a:t>Nunavumi</a:t>
            </a:r>
            <a:r>
              <a:rPr lang="en-CA" sz="3000" dirty="0" smtClean="0">
                <a:solidFill>
                  <a:schemeClr val="bg1"/>
                </a:solidFill>
              </a:rPr>
              <a:t> </a:t>
            </a:r>
            <a:r>
              <a:rPr lang="en-CA" sz="3000" dirty="0" err="1" smtClean="0">
                <a:solidFill>
                  <a:schemeClr val="bg1"/>
                </a:solidFill>
              </a:rPr>
              <a:t>uumayuni</a:t>
            </a:r>
            <a:r>
              <a:rPr lang="en-CA" sz="3000" dirty="0" smtClean="0">
                <a:solidFill>
                  <a:schemeClr val="bg1"/>
                </a:solidFill>
              </a:rPr>
              <a:t> </a:t>
            </a:r>
            <a:r>
              <a:rPr lang="en-CA" sz="3000" dirty="0" err="1" smtClean="0">
                <a:solidFill>
                  <a:schemeClr val="bg1"/>
                </a:solidFill>
              </a:rPr>
              <a:t>pitquyauhimayumi</a:t>
            </a:r>
            <a:r>
              <a:rPr lang="en-CA" sz="3000" dirty="0" smtClean="0">
                <a:solidFill>
                  <a:schemeClr val="bg1"/>
                </a:solidFill>
              </a:rPr>
              <a:t> </a:t>
            </a:r>
            <a:r>
              <a:rPr lang="en-CA" sz="3000" dirty="0" err="1" smtClean="0">
                <a:solidFill>
                  <a:schemeClr val="bg1"/>
                </a:solidFill>
              </a:rPr>
              <a:t>ataani</a:t>
            </a:r>
            <a:r>
              <a:rPr lang="en-CA" sz="3000" dirty="0" smtClean="0">
                <a:solidFill>
                  <a:schemeClr val="bg1"/>
                </a:solidFill>
              </a:rPr>
              <a:t> </a:t>
            </a:r>
            <a:r>
              <a:rPr lang="en-CA" sz="3000" dirty="0" err="1" smtClean="0">
                <a:solidFill>
                  <a:schemeClr val="bg1"/>
                </a:solidFill>
              </a:rPr>
              <a:t>Nunavunmi</a:t>
            </a:r>
            <a:r>
              <a:rPr lang="en-CA" sz="3000" dirty="0" smtClean="0">
                <a:solidFill>
                  <a:schemeClr val="bg1"/>
                </a:solidFill>
              </a:rPr>
              <a:t> </a:t>
            </a:r>
            <a:r>
              <a:rPr lang="en-CA" sz="3000" dirty="0" err="1" smtClean="0">
                <a:solidFill>
                  <a:schemeClr val="bg1"/>
                </a:solidFill>
              </a:rPr>
              <a:t>Nunatarnikkut</a:t>
            </a:r>
            <a:r>
              <a:rPr lang="en-CA" sz="3000" dirty="0" smtClean="0">
                <a:solidFill>
                  <a:schemeClr val="bg1"/>
                </a:solidFill>
              </a:rPr>
              <a:t> </a:t>
            </a:r>
            <a:r>
              <a:rPr lang="en-CA" sz="3000" dirty="0" err="1" smtClean="0">
                <a:solidFill>
                  <a:schemeClr val="bg1"/>
                </a:solidFill>
              </a:rPr>
              <a:t>Angirutimi</a:t>
            </a:r>
            <a:r>
              <a:rPr lang="en-CA" sz="3000" dirty="0" smtClean="0">
                <a:solidFill>
                  <a:schemeClr val="bg1"/>
                </a:solidFill>
              </a:rPr>
              <a:t> (NLCA).</a:t>
            </a:r>
          </a:p>
          <a:p>
            <a:endParaRPr lang="en-CA" sz="3000" dirty="0" smtClean="0">
              <a:solidFill>
                <a:schemeClr val="bg1"/>
              </a:solidFill>
            </a:endParaRPr>
          </a:p>
          <a:p>
            <a:pPr marL="0" indent="0">
              <a:buNone/>
            </a:pPr>
            <a:r>
              <a:rPr lang="en-CA" sz="3000" dirty="0" err="1" smtClean="0">
                <a:solidFill>
                  <a:schemeClr val="bg1"/>
                </a:solidFill>
              </a:rPr>
              <a:t>Atauhiuyuqlu</a:t>
            </a:r>
            <a:r>
              <a:rPr lang="en-CA" sz="3000" dirty="0" smtClean="0">
                <a:solidFill>
                  <a:schemeClr val="bg1"/>
                </a:solidFill>
              </a:rPr>
              <a:t> </a:t>
            </a:r>
            <a:r>
              <a:rPr lang="en-CA" sz="3000" dirty="0" err="1" smtClean="0">
                <a:solidFill>
                  <a:schemeClr val="bg1"/>
                </a:solidFill>
              </a:rPr>
              <a:t>pilluarumayainni</a:t>
            </a:r>
            <a:r>
              <a:rPr lang="en-CA" sz="3000" dirty="0" smtClean="0">
                <a:solidFill>
                  <a:schemeClr val="bg1"/>
                </a:solidFill>
              </a:rPr>
              <a:t> </a:t>
            </a:r>
            <a:r>
              <a:rPr lang="en-CA" sz="3000" dirty="0" err="1" smtClean="0">
                <a:solidFill>
                  <a:schemeClr val="bg1"/>
                </a:solidFill>
              </a:rPr>
              <a:t>turaanganirniani</a:t>
            </a:r>
            <a:r>
              <a:rPr lang="en-CA" sz="3000" dirty="0" smtClean="0">
                <a:solidFill>
                  <a:schemeClr val="bg1"/>
                </a:solidFill>
              </a:rPr>
              <a:t> </a:t>
            </a:r>
            <a:r>
              <a:rPr lang="en-CA" sz="3000" dirty="0" err="1" smtClean="0">
                <a:solidFill>
                  <a:schemeClr val="bg1"/>
                </a:solidFill>
              </a:rPr>
              <a:t>Havakviup</a:t>
            </a:r>
            <a:r>
              <a:rPr lang="en-CA" sz="3000" dirty="0" smtClean="0">
                <a:solidFill>
                  <a:schemeClr val="bg1"/>
                </a:solidFill>
              </a:rPr>
              <a:t> </a:t>
            </a:r>
            <a:r>
              <a:rPr lang="en-CA" sz="3000" dirty="0" err="1" smtClean="0">
                <a:solidFill>
                  <a:schemeClr val="bg1"/>
                </a:solidFill>
              </a:rPr>
              <a:t>pinikkut</a:t>
            </a:r>
            <a:r>
              <a:rPr lang="en-CA" sz="3000" dirty="0" smtClean="0">
                <a:solidFill>
                  <a:schemeClr val="bg1"/>
                </a:solidFill>
              </a:rPr>
              <a:t> </a:t>
            </a:r>
            <a:r>
              <a:rPr lang="en-CA" sz="3000" dirty="0" err="1" smtClean="0">
                <a:solidFill>
                  <a:schemeClr val="bg1"/>
                </a:solidFill>
              </a:rPr>
              <a:t>ihuaqtumik</a:t>
            </a:r>
            <a:r>
              <a:rPr lang="en-CA" sz="3000" dirty="0" smtClean="0">
                <a:solidFill>
                  <a:schemeClr val="bg1"/>
                </a:solidFill>
              </a:rPr>
              <a:t> </a:t>
            </a:r>
            <a:r>
              <a:rPr lang="en-CA" sz="3000" dirty="0" err="1" smtClean="0">
                <a:solidFill>
                  <a:schemeClr val="bg1"/>
                </a:solidFill>
              </a:rPr>
              <a:t>pitjutikhanik</a:t>
            </a:r>
            <a:r>
              <a:rPr lang="en-CA" sz="3000" dirty="0" smtClean="0">
                <a:solidFill>
                  <a:schemeClr val="bg1"/>
                </a:solidFill>
              </a:rPr>
              <a:t> </a:t>
            </a:r>
            <a:r>
              <a:rPr lang="en-CA" sz="3000" dirty="0" err="1" smtClean="0">
                <a:solidFill>
                  <a:schemeClr val="bg1"/>
                </a:solidFill>
              </a:rPr>
              <a:t>uumayuni</a:t>
            </a:r>
            <a:r>
              <a:rPr lang="en-CA" sz="3000" dirty="0" smtClean="0">
                <a:solidFill>
                  <a:schemeClr val="bg1"/>
                </a:solidFill>
              </a:rPr>
              <a:t> </a:t>
            </a:r>
            <a:r>
              <a:rPr lang="en-CA" sz="3000" dirty="0" err="1" smtClean="0">
                <a:solidFill>
                  <a:schemeClr val="bg1"/>
                </a:solidFill>
              </a:rPr>
              <a:t>munaritjutainni</a:t>
            </a:r>
            <a:r>
              <a:rPr lang="en-CA" sz="3000" dirty="0" smtClean="0">
                <a:solidFill>
                  <a:schemeClr val="bg1"/>
                </a:solidFill>
              </a:rPr>
              <a:t> </a:t>
            </a:r>
            <a:r>
              <a:rPr lang="en-CA" sz="3000" dirty="0" err="1" smtClean="0">
                <a:solidFill>
                  <a:schemeClr val="bg1"/>
                </a:solidFill>
              </a:rPr>
              <a:t>atuqpaktut</a:t>
            </a:r>
            <a:r>
              <a:rPr lang="en-CA" sz="3000" dirty="0" smtClean="0">
                <a:solidFill>
                  <a:schemeClr val="bg1"/>
                </a:solidFill>
              </a:rPr>
              <a:t> </a:t>
            </a:r>
            <a:r>
              <a:rPr lang="en-CA" sz="3000" dirty="0" err="1" smtClean="0">
                <a:solidFill>
                  <a:schemeClr val="bg1"/>
                </a:solidFill>
              </a:rPr>
              <a:t>tamarnik</a:t>
            </a:r>
            <a:r>
              <a:rPr lang="en-CA" sz="3000" dirty="0" smtClean="0">
                <a:solidFill>
                  <a:schemeClr val="bg1"/>
                </a:solidFill>
              </a:rPr>
              <a:t> </a:t>
            </a:r>
            <a:r>
              <a:rPr lang="en-CA" sz="3000" dirty="0" err="1" smtClean="0">
                <a:solidFill>
                  <a:schemeClr val="bg1"/>
                </a:solidFill>
              </a:rPr>
              <a:t>qauyiharutinik</a:t>
            </a:r>
            <a:r>
              <a:rPr lang="en-CA" sz="3000" dirty="0" smtClean="0">
                <a:solidFill>
                  <a:schemeClr val="bg1"/>
                </a:solidFill>
              </a:rPr>
              <a:t>–</a:t>
            </a:r>
            <a:r>
              <a:rPr lang="en-CA" sz="3000" dirty="0" err="1" smtClean="0">
                <a:solidFill>
                  <a:schemeClr val="bg1"/>
                </a:solidFill>
              </a:rPr>
              <a:t>naunaqtunik</a:t>
            </a:r>
            <a:r>
              <a:rPr lang="en-CA" sz="3000" dirty="0" smtClean="0">
                <a:solidFill>
                  <a:schemeClr val="bg1"/>
                </a:solidFill>
              </a:rPr>
              <a:t> </a:t>
            </a:r>
            <a:r>
              <a:rPr lang="en-CA" sz="3000" dirty="0" err="1" smtClean="0">
                <a:solidFill>
                  <a:schemeClr val="bg1"/>
                </a:solidFill>
              </a:rPr>
              <a:t>uumingalu</a:t>
            </a:r>
            <a:r>
              <a:rPr lang="en-CA" sz="3000" dirty="0" smtClean="0">
                <a:solidFill>
                  <a:schemeClr val="bg1"/>
                </a:solidFill>
              </a:rPr>
              <a:t> Inuit </a:t>
            </a:r>
            <a:r>
              <a:rPr lang="en-CA" sz="3000" dirty="0" err="1" smtClean="0">
                <a:solidFill>
                  <a:schemeClr val="bg1"/>
                </a:solidFill>
              </a:rPr>
              <a:t>Qaujimajatuqanginnik</a:t>
            </a:r>
            <a:r>
              <a:rPr lang="en-CA" sz="3000" dirty="0" smtClean="0">
                <a:solidFill>
                  <a:schemeClr val="bg1"/>
                </a:solidFill>
              </a:rPr>
              <a:t> (IQ). </a:t>
            </a:r>
          </a:p>
          <a:p>
            <a:endParaRPr lang="en-CA" sz="3000" dirty="0" smtClean="0">
              <a:solidFill>
                <a:schemeClr val="bg1"/>
              </a:solidFill>
            </a:endParaRPr>
          </a:p>
          <a:p>
            <a:pPr marL="0" indent="0">
              <a:buNone/>
            </a:pPr>
            <a:r>
              <a:rPr lang="en-CA" sz="3000" b="1" dirty="0" err="1" smtClean="0">
                <a:solidFill>
                  <a:schemeClr val="bg1"/>
                </a:solidFill>
              </a:rPr>
              <a:t>Havakniarhimayait</a:t>
            </a:r>
            <a:endParaRPr lang="en-CA" sz="3000" b="1" dirty="0" smtClean="0">
              <a:solidFill>
                <a:schemeClr val="bg1"/>
              </a:solidFill>
            </a:endParaRPr>
          </a:p>
          <a:p>
            <a:endParaRPr lang="en-CA" sz="3000" b="1" dirty="0" smtClean="0">
              <a:solidFill>
                <a:schemeClr val="bg1"/>
              </a:solidFill>
            </a:endParaRPr>
          </a:p>
          <a:p>
            <a:r>
              <a:rPr lang="en-CA" sz="3000" dirty="0" err="1" smtClean="0">
                <a:solidFill>
                  <a:schemeClr val="bg1"/>
                </a:solidFill>
              </a:rPr>
              <a:t>Havakniarhimayait</a:t>
            </a:r>
            <a:r>
              <a:rPr lang="en-CA" sz="3000" dirty="0" smtClean="0">
                <a:solidFill>
                  <a:schemeClr val="bg1"/>
                </a:solidFill>
              </a:rPr>
              <a:t> </a:t>
            </a:r>
            <a:r>
              <a:rPr lang="en-CA" sz="3000" dirty="0" err="1" smtClean="0">
                <a:solidFill>
                  <a:schemeClr val="bg1"/>
                </a:solidFill>
              </a:rPr>
              <a:t>Uumayulirinikkut</a:t>
            </a:r>
            <a:r>
              <a:rPr lang="en-CA" sz="3000" dirty="0" smtClean="0">
                <a:solidFill>
                  <a:schemeClr val="bg1"/>
                </a:solidFill>
              </a:rPr>
              <a:t> </a:t>
            </a:r>
            <a:r>
              <a:rPr lang="en-CA" sz="3000" dirty="0" err="1" smtClean="0">
                <a:solidFill>
                  <a:schemeClr val="bg1"/>
                </a:solidFill>
              </a:rPr>
              <a:t>Munarinikkut</a:t>
            </a:r>
            <a:r>
              <a:rPr lang="en-CA" sz="3000" dirty="0" smtClean="0">
                <a:solidFill>
                  <a:schemeClr val="bg1"/>
                </a:solidFill>
              </a:rPr>
              <a:t> </a:t>
            </a:r>
            <a:r>
              <a:rPr lang="en-CA" sz="3000" dirty="0" err="1" smtClean="0">
                <a:solidFill>
                  <a:schemeClr val="bg1"/>
                </a:solidFill>
              </a:rPr>
              <a:t>havakviat</a:t>
            </a:r>
            <a:r>
              <a:rPr lang="en-CA" sz="3000" dirty="0" smtClean="0">
                <a:solidFill>
                  <a:schemeClr val="bg1"/>
                </a:solidFill>
              </a:rPr>
              <a:t> </a:t>
            </a:r>
            <a:r>
              <a:rPr lang="en-CA" sz="3000" dirty="0" err="1" smtClean="0">
                <a:solidFill>
                  <a:schemeClr val="bg1"/>
                </a:solidFill>
              </a:rPr>
              <a:t>hapkuat</a:t>
            </a:r>
            <a:r>
              <a:rPr lang="en-CA" sz="3000" dirty="0" smtClean="0">
                <a:solidFill>
                  <a:schemeClr val="bg1"/>
                </a:solidFill>
              </a:rPr>
              <a:t>:</a:t>
            </a:r>
          </a:p>
          <a:p>
            <a:pPr marL="285750" indent="-285750"/>
            <a:r>
              <a:rPr lang="en-CA" sz="3000" dirty="0" err="1" smtClean="0">
                <a:solidFill>
                  <a:schemeClr val="bg1"/>
                </a:solidFill>
              </a:rPr>
              <a:t>Tuniluni</a:t>
            </a:r>
            <a:r>
              <a:rPr lang="en-CA" sz="3000" dirty="0" smtClean="0">
                <a:solidFill>
                  <a:schemeClr val="bg1"/>
                </a:solidFill>
              </a:rPr>
              <a:t> </a:t>
            </a:r>
            <a:r>
              <a:rPr lang="en-CA" sz="3000" dirty="0" err="1" smtClean="0">
                <a:solidFill>
                  <a:schemeClr val="bg1"/>
                </a:solidFill>
              </a:rPr>
              <a:t>uplumiutanik</a:t>
            </a:r>
            <a:r>
              <a:rPr lang="en-CA" sz="3000" dirty="0" smtClean="0">
                <a:solidFill>
                  <a:schemeClr val="bg1"/>
                </a:solidFill>
              </a:rPr>
              <a:t> </a:t>
            </a:r>
            <a:r>
              <a:rPr lang="en-CA" sz="3000" dirty="0" err="1" smtClean="0">
                <a:solidFill>
                  <a:schemeClr val="bg1"/>
                </a:solidFill>
              </a:rPr>
              <a:t>ilitturipkaitjutinik</a:t>
            </a:r>
            <a:r>
              <a:rPr lang="en-CA" sz="3000" dirty="0" smtClean="0">
                <a:solidFill>
                  <a:schemeClr val="bg1"/>
                </a:solidFill>
              </a:rPr>
              <a:t> </a:t>
            </a:r>
            <a:r>
              <a:rPr lang="en-CA" sz="3000" dirty="0" err="1" smtClean="0">
                <a:solidFill>
                  <a:schemeClr val="bg1"/>
                </a:solidFill>
              </a:rPr>
              <a:t>taapkunannga</a:t>
            </a:r>
            <a:r>
              <a:rPr lang="en-CA" sz="3000" dirty="0" smtClean="0">
                <a:solidFill>
                  <a:schemeClr val="bg1"/>
                </a:solidFill>
              </a:rPr>
              <a:t> </a:t>
            </a:r>
            <a:r>
              <a:rPr lang="en-CA" sz="3000" dirty="0" err="1" smtClean="0">
                <a:solidFill>
                  <a:schemeClr val="bg1"/>
                </a:solidFill>
              </a:rPr>
              <a:t>naliinni</a:t>
            </a:r>
            <a:r>
              <a:rPr lang="en-CA" sz="3000" dirty="0" smtClean="0">
                <a:solidFill>
                  <a:schemeClr val="bg1"/>
                </a:solidFill>
              </a:rPr>
              <a:t> </a:t>
            </a:r>
            <a:r>
              <a:rPr lang="en-CA" sz="3000" dirty="0" err="1" smtClean="0">
                <a:solidFill>
                  <a:schemeClr val="bg1"/>
                </a:solidFill>
              </a:rPr>
              <a:t>pivigiyauyunin</a:t>
            </a:r>
            <a:r>
              <a:rPr lang="en-CA" sz="3000" dirty="0" smtClean="0">
                <a:solidFill>
                  <a:schemeClr val="bg1"/>
                </a:solidFill>
              </a:rPr>
              <a:t>; </a:t>
            </a:r>
          </a:p>
          <a:p>
            <a:pPr marL="285750" indent="-285750"/>
            <a:r>
              <a:rPr lang="en-CA" sz="3000" dirty="0" err="1" smtClean="0">
                <a:solidFill>
                  <a:schemeClr val="bg1"/>
                </a:solidFill>
              </a:rPr>
              <a:t>Piliurluni</a:t>
            </a:r>
            <a:r>
              <a:rPr lang="en-CA" sz="3000" dirty="0" smtClean="0">
                <a:solidFill>
                  <a:schemeClr val="bg1"/>
                </a:solidFill>
              </a:rPr>
              <a:t> </a:t>
            </a:r>
            <a:r>
              <a:rPr lang="en-CA" sz="3000" dirty="0" err="1" smtClean="0">
                <a:solidFill>
                  <a:schemeClr val="bg1"/>
                </a:solidFill>
              </a:rPr>
              <a:t>uumayulirinikkut</a:t>
            </a:r>
            <a:r>
              <a:rPr lang="en-CA" sz="3000" dirty="0" smtClean="0">
                <a:solidFill>
                  <a:schemeClr val="bg1"/>
                </a:solidFill>
              </a:rPr>
              <a:t> </a:t>
            </a:r>
            <a:r>
              <a:rPr lang="en-CA" sz="3000" dirty="0" err="1" smtClean="0">
                <a:solidFill>
                  <a:schemeClr val="bg1"/>
                </a:solidFill>
              </a:rPr>
              <a:t>munarinikkut</a:t>
            </a:r>
            <a:r>
              <a:rPr lang="en-CA" sz="3000" dirty="0" smtClean="0">
                <a:solidFill>
                  <a:schemeClr val="bg1"/>
                </a:solidFill>
              </a:rPr>
              <a:t> </a:t>
            </a:r>
            <a:r>
              <a:rPr lang="en-CA" sz="3000" dirty="0" err="1" smtClean="0">
                <a:solidFill>
                  <a:schemeClr val="bg1"/>
                </a:solidFill>
              </a:rPr>
              <a:t>hivunikhanik</a:t>
            </a:r>
            <a:r>
              <a:rPr lang="en-CA" sz="3000" dirty="0" smtClean="0">
                <a:solidFill>
                  <a:schemeClr val="bg1"/>
                </a:solidFill>
              </a:rPr>
              <a:t> </a:t>
            </a:r>
            <a:r>
              <a:rPr lang="en-CA" sz="3000" dirty="0" err="1" smtClean="0">
                <a:solidFill>
                  <a:schemeClr val="bg1"/>
                </a:solidFill>
              </a:rPr>
              <a:t>munariniqatigiiqaqtuni</a:t>
            </a:r>
            <a:r>
              <a:rPr lang="en-CA" sz="3000" dirty="0" smtClean="0">
                <a:solidFill>
                  <a:schemeClr val="bg1"/>
                </a:solidFill>
              </a:rPr>
              <a:t> </a:t>
            </a:r>
            <a:r>
              <a:rPr lang="en-CA" sz="3000" dirty="0" err="1" smtClean="0">
                <a:solidFill>
                  <a:schemeClr val="bg1"/>
                </a:solidFill>
              </a:rPr>
              <a:t>paannariyainni</a:t>
            </a:r>
            <a:r>
              <a:rPr lang="en-CA" sz="3000" dirty="0" smtClean="0">
                <a:solidFill>
                  <a:schemeClr val="bg1"/>
                </a:solidFill>
              </a:rPr>
              <a:t> </a:t>
            </a:r>
            <a:r>
              <a:rPr lang="en-CA" sz="3000" dirty="0" err="1" smtClean="0">
                <a:solidFill>
                  <a:schemeClr val="bg1"/>
                </a:solidFill>
              </a:rPr>
              <a:t>hapummiyaami</a:t>
            </a:r>
            <a:r>
              <a:rPr lang="en-CA" sz="3000" dirty="0" smtClean="0">
                <a:solidFill>
                  <a:schemeClr val="bg1"/>
                </a:solidFill>
              </a:rPr>
              <a:t> </a:t>
            </a:r>
            <a:r>
              <a:rPr lang="en-CA" sz="3000" dirty="0" err="1" smtClean="0">
                <a:solidFill>
                  <a:schemeClr val="bg1"/>
                </a:solidFill>
              </a:rPr>
              <a:t>uumayunik</a:t>
            </a:r>
            <a:r>
              <a:rPr lang="en-CA" sz="3000" dirty="0" smtClean="0">
                <a:solidFill>
                  <a:schemeClr val="bg1"/>
                </a:solidFill>
              </a:rPr>
              <a:t> </a:t>
            </a:r>
            <a:r>
              <a:rPr lang="en-CA" sz="3000" dirty="0" err="1" smtClean="0">
                <a:solidFill>
                  <a:schemeClr val="bg1"/>
                </a:solidFill>
              </a:rPr>
              <a:t>amigainniinnik</a:t>
            </a:r>
            <a:r>
              <a:rPr lang="en-CA" sz="3000" dirty="0" smtClean="0">
                <a:solidFill>
                  <a:schemeClr val="bg1"/>
                </a:solidFill>
              </a:rPr>
              <a:t>; </a:t>
            </a:r>
          </a:p>
          <a:p>
            <a:pPr marL="285750" indent="-285750"/>
            <a:r>
              <a:rPr lang="en-CA" sz="3000" dirty="0" err="1" smtClean="0">
                <a:solidFill>
                  <a:schemeClr val="bg1"/>
                </a:solidFill>
              </a:rPr>
              <a:t>Tuniluni</a:t>
            </a:r>
            <a:r>
              <a:rPr lang="en-CA" sz="3000" dirty="0" smtClean="0">
                <a:solidFill>
                  <a:schemeClr val="bg1"/>
                </a:solidFill>
              </a:rPr>
              <a:t> </a:t>
            </a:r>
            <a:r>
              <a:rPr lang="en-CA" sz="3000" dirty="0" err="1" smtClean="0">
                <a:solidFill>
                  <a:schemeClr val="bg1"/>
                </a:solidFill>
              </a:rPr>
              <a:t>ikayurutinik</a:t>
            </a:r>
            <a:r>
              <a:rPr lang="en-CA" sz="3000" dirty="0" smtClean="0">
                <a:solidFill>
                  <a:schemeClr val="bg1"/>
                </a:solidFill>
              </a:rPr>
              <a:t> </a:t>
            </a:r>
            <a:r>
              <a:rPr lang="en-CA" sz="3000" dirty="0" err="1" smtClean="0">
                <a:solidFill>
                  <a:schemeClr val="bg1"/>
                </a:solidFill>
              </a:rPr>
              <a:t>aturutikhaniklu</a:t>
            </a:r>
            <a:r>
              <a:rPr lang="en-CA" sz="3000" dirty="0" smtClean="0">
                <a:solidFill>
                  <a:schemeClr val="bg1"/>
                </a:solidFill>
              </a:rPr>
              <a:t> </a:t>
            </a:r>
            <a:r>
              <a:rPr lang="en-CA" sz="3000" dirty="0" err="1" smtClean="0">
                <a:solidFill>
                  <a:schemeClr val="bg1"/>
                </a:solidFill>
              </a:rPr>
              <a:t>munariniqatigiiqaqtuni</a:t>
            </a:r>
            <a:r>
              <a:rPr lang="en-CA" sz="3000" dirty="0" smtClean="0">
                <a:solidFill>
                  <a:schemeClr val="bg1"/>
                </a:solidFill>
              </a:rPr>
              <a:t> </a:t>
            </a:r>
            <a:r>
              <a:rPr lang="en-CA" sz="3000" dirty="0" err="1" smtClean="0">
                <a:solidFill>
                  <a:schemeClr val="bg1"/>
                </a:solidFill>
              </a:rPr>
              <a:t>paannanun</a:t>
            </a:r>
            <a:r>
              <a:rPr lang="en-CA" sz="3000" dirty="0" smtClean="0">
                <a:solidFill>
                  <a:schemeClr val="bg1"/>
                </a:solidFill>
              </a:rPr>
              <a:t> </a:t>
            </a:r>
            <a:r>
              <a:rPr lang="en-CA" sz="3000" dirty="0" err="1" smtClean="0">
                <a:solidFill>
                  <a:schemeClr val="bg1"/>
                </a:solidFill>
              </a:rPr>
              <a:t>anguniaqtununlu</a:t>
            </a:r>
            <a:r>
              <a:rPr lang="en-CA" sz="3000" dirty="0" smtClean="0">
                <a:solidFill>
                  <a:schemeClr val="bg1"/>
                </a:solidFill>
              </a:rPr>
              <a:t>; </a:t>
            </a:r>
            <a:r>
              <a:rPr lang="en-CA" sz="3000" dirty="0" err="1" smtClean="0">
                <a:solidFill>
                  <a:schemeClr val="bg1"/>
                </a:solidFill>
              </a:rPr>
              <a:t>imaalu</a:t>
            </a:r>
            <a:r>
              <a:rPr lang="en-CA" sz="3000" dirty="0" smtClean="0">
                <a:solidFill>
                  <a:schemeClr val="bg1"/>
                </a:solidFill>
              </a:rPr>
              <a:t>, </a:t>
            </a:r>
          </a:p>
          <a:p>
            <a:pPr marL="285750" indent="-285750"/>
            <a:r>
              <a:rPr lang="en-CA" sz="3000" dirty="0" err="1" smtClean="0">
                <a:solidFill>
                  <a:schemeClr val="bg1"/>
                </a:solidFill>
              </a:rPr>
              <a:t>Pipkailuni</a:t>
            </a:r>
            <a:r>
              <a:rPr lang="en-CA" sz="3000" dirty="0" smtClean="0">
                <a:solidFill>
                  <a:schemeClr val="bg1"/>
                </a:solidFill>
              </a:rPr>
              <a:t> </a:t>
            </a:r>
            <a:r>
              <a:rPr lang="en-CA" sz="3000" dirty="0" err="1" smtClean="0">
                <a:solidFill>
                  <a:schemeClr val="bg1"/>
                </a:solidFill>
              </a:rPr>
              <a:t>maligakkut</a:t>
            </a:r>
            <a:r>
              <a:rPr lang="en-CA" sz="3000" dirty="0" smtClean="0">
                <a:solidFill>
                  <a:schemeClr val="bg1"/>
                </a:solidFill>
              </a:rPr>
              <a:t> </a:t>
            </a:r>
            <a:r>
              <a:rPr lang="en-CA" sz="3000" dirty="0" err="1" smtClean="0">
                <a:solidFill>
                  <a:schemeClr val="bg1"/>
                </a:solidFill>
              </a:rPr>
              <a:t>maligaghakkullu</a:t>
            </a:r>
            <a:r>
              <a:rPr lang="en-CA" sz="3000" dirty="0" smtClean="0">
                <a:solidFill>
                  <a:schemeClr val="bg1"/>
                </a:solidFill>
              </a:rPr>
              <a:t> </a:t>
            </a:r>
            <a:r>
              <a:rPr lang="en-CA" sz="3000" dirty="0" err="1" smtClean="0">
                <a:solidFill>
                  <a:schemeClr val="bg1"/>
                </a:solidFill>
              </a:rPr>
              <a:t>maliktauyut</a:t>
            </a:r>
            <a:r>
              <a:rPr lang="en-CA" sz="3000" dirty="0" smtClean="0">
                <a:solidFill>
                  <a:schemeClr val="bg1"/>
                </a:solidFill>
              </a:rPr>
              <a:t> </a:t>
            </a:r>
            <a:r>
              <a:rPr lang="en-CA" sz="3000" dirty="0" err="1" smtClean="0">
                <a:solidFill>
                  <a:schemeClr val="bg1"/>
                </a:solidFill>
              </a:rPr>
              <a:t>taapkunuuna</a:t>
            </a:r>
            <a:r>
              <a:rPr lang="en-CA" sz="3000" dirty="0" smtClean="0">
                <a:solidFill>
                  <a:schemeClr val="bg1"/>
                </a:solidFill>
              </a:rPr>
              <a:t> </a:t>
            </a:r>
            <a:r>
              <a:rPr lang="en-CA" sz="3000" dirty="0" err="1" smtClean="0">
                <a:solidFill>
                  <a:schemeClr val="bg1"/>
                </a:solidFill>
              </a:rPr>
              <a:t>iliharnikkut</a:t>
            </a:r>
            <a:r>
              <a:rPr lang="en-CA" sz="3000" dirty="0" smtClean="0">
                <a:solidFill>
                  <a:schemeClr val="bg1"/>
                </a:solidFill>
              </a:rPr>
              <a:t> </a:t>
            </a:r>
            <a:r>
              <a:rPr lang="en-CA" sz="3000" dirty="0" err="1" smtClean="0">
                <a:solidFill>
                  <a:schemeClr val="bg1"/>
                </a:solidFill>
              </a:rPr>
              <a:t>maliktipkainikkullu</a:t>
            </a:r>
            <a:r>
              <a:rPr lang="en-CA" sz="3000" dirty="0" smtClean="0">
                <a:solidFill>
                  <a:schemeClr val="bg1"/>
                </a:solidFill>
              </a:rPr>
              <a:t>.</a:t>
            </a:r>
          </a:p>
          <a:p>
            <a:endParaRPr lang="en-CA" dirty="0"/>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147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fontScale="90000"/>
          </a:bodyPr>
          <a:lstStyle/>
          <a:p>
            <a:pPr algn="l"/>
            <a:r>
              <a:rPr lang="en-CA" sz="3600" b="1" dirty="0" err="1" smtClean="0">
                <a:solidFill>
                  <a:schemeClr val="bg1">
                    <a:lumMod val="95000"/>
                  </a:schemeClr>
                </a:solidFill>
              </a:rPr>
              <a:t>Munarinikkut</a:t>
            </a:r>
            <a:r>
              <a:rPr lang="en-CA" sz="3600" b="1" dirty="0" smtClean="0">
                <a:solidFill>
                  <a:schemeClr val="bg1">
                    <a:lumMod val="95000"/>
                  </a:schemeClr>
                </a:solidFill>
              </a:rPr>
              <a:t> </a:t>
            </a:r>
            <a:r>
              <a:rPr lang="en-CA" sz="3600" b="1" dirty="0" err="1" smtClean="0">
                <a:solidFill>
                  <a:schemeClr val="bg1">
                    <a:lumMod val="95000"/>
                  </a:schemeClr>
                </a:solidFill>
              </a:rPr>
              <a:t>Tuktunik</a:t>
            </a:r>
            <a:r>
              <a:rPr lang="en-CA" sz="3600" b="1" dirty="0" smtClean="0">
                <a:solidFill>
                  <a:schemeClr val="bg1">
                    <a:lumMod val="95000"/>
                  </a:schemeClr>
                </a:solidFill>
              </a:rPr>
              <a:t> – </a:t>
            </a:r>
            <a:r>
              <a:rPr lang="en-CA" sz="3600" b="1" dirty="0" err="1" smtClean="0">
                <a:solidFill>
                  <a:schemeClr val="bg1">
                    <a:lumMod val="95000"/>
                  </a:schemeClr>
                </a:solidFill>
              </a:rPr>
              <a:t>Humiinniit</a:t>
            </a:r>
            <a:r>
              <a:rPr lang="en-CA" sz="3600" b="1" dirty="0" smtClean="0">
                <a:solidFill>
                  <a:schemeClr val="bg1">
                    <a:lumMod val="95000"/>
                  </a:schemeClr>
                </a:solidFill>
              </a:rPr>
              <a:t/>
            </a:r>
            <a:br>
              <a:rPr lang="en-CA" sz="3600" b="1" dirty="0" smtClean="0">
                <a:solidFill>
                  <a:schemeClr val="bg1">
                    <a:lumMod val="95000"/>
                  </a:schemeClr>
                </a:solidFill>
              </a:rPr>
            </a:br>
            <a:r>
              <a:rPr lang="en-CA" sz="3600" b="1" dirty="0" smtClean="0">
                <a:solidFill>
                  <a:schemeClr val="bg1">
                    <a:lumMod val="95000"/>
                  </a:schemeClr>
                </a:solidFill>
              </a:rPr>
              <a:t>Monitoring </a:t>
            </a:r>
            <a:r>
              <a:rPr lang="en-CA" sz="3600" b="1" dirty="0" smtClean="0">
                <a:solidFill>
                  <a:schemeClr val="bg1">
                    <a:lumMod val="95000"/>
                  </a:schemeClr>
                </a:solidFill>
              </a:rPr>
              <a:t>Caribou –Distribution</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23528" y="1268760"/>
            <a:ext cx="8191164" cy="1938992"/>
          </a:xfrm>
          <a:prstGeom prst="rect">
            <a:avLst/>
          </a:prstGeom>
          <a:noFill/>
        </p:spPr>
        <p:txBody>
          <a:bodyPr wrap="square" rtlCol="0">
            <a:spAutoFit/>
          </a:bodyPr>
          <a:lstStyle/>
          <a:p>
            <a:r>
              <a:rPr lang="en-CA" sz="2000" dirty="0" err="1" smtClean="0">
                <a:solidFill>
                  <a:schemeClr val="bg1"/>
                </a:solidFill>
              </a:rPr>
              <a:t>Nunami</a:t>
            </a:r>
            <a:r>
              <a:rPr lang="en-CA" sz="2000" dirty="0" smtClean="0">
                <a:solidFill>
                  <a:schemeClr val="bg1"/>
                </a:solidFill>
              </a:rPr>
              <a:t> </a:t>
            </a:r>
            <a:r>
              <a:rPr lang="en-CA" sz="2000" dirty="0" err="1" smtClean="0">
                <a:solidFill>
                  <a:schemeClr val="bg1"/>
                </a:solidFill>
              </a:rPr>
              <a:t>humiinniit</a:t>
            </a:r>
            <a:r>
              <a:rPr lang="en-CA" sz="2000" dirty="0" smtClean="0">
                <a:solidFill>
                  <a:schemeClr val="bg1"/>
                </a:solidFill>
              </a:rPr>
              <a:t> </a:t>
            </a:r>
            <a:r>
              <a:rPr lang="en-CA" sz="2000" dirty="0" err="1" smtClean="0">
                <a:solidFill>
                  <a:schemeClr val="bg1"/>
                </a:solidFill>
              </a:rPr>
              <a:t>nunami</a:t>
            </a:r>
            <a:r>
              <a:rPr lang="en-CA" sz="2000" dirty="0" smtClean="0">
                <a:solidFill>
                  <a:schemeClr val="bg1"/>
                </a:solidFill>
              </a:rPr>
              <a:t> </a:t>
            </a:r>
            <a:r>
              <a:rPr lang="en-CA" sz="2000" dirty="0" err="1" smtClean="0">
                <a:solidFill>
                  <a:schemeClr val="bg1"/>
                </a:solidFill>
              </a:rPr>
              <a:t>ukiiviit</a:t>
            </a:r>
            <a:r>
              <a:rPr lang="en-CA" sz="2000" dirty="0" smtClean="0">
                <a:solidFill>
                  <a:schemeClr val="bg1"/>
                </a:solidFill>
              </a:rPr>
              <a:t> </a:t>
            </a:r>
            <a:r>
              <a:rPr lang="en-CA" sz="2000" dirty="0" err="1" smtClean="0">
                <a:solidFill>
                  <a:schemeClr val="bg1"/>
                </a:solidFill>
              </a:rPr>
              <a:t>tuktuit</a:t>
            </a:r>
            <a:r>
              <a:rPr lang="en-CA" sz="2000" dirty="0" smtClean="0">
                <a:solidFill>
                  <a:schemeClr val="bg1"/>
                </a:solidFill>
              </a:rPr>
              <a:t>. </a:t>
            </a:r>
            <a:r>
              <a:rPr lang="en-CA" sz="2000" dirty="0" err="1" smtClean="0">
                <a:solidFill>
                  <a:schemeClr val="bg1"/>
                </a:solidFill>
              </a:rPr>
              <a:t>Ilangit</a:t>
            </a:r>
            <a:r>
              <a:rPr lang="en-CA" sz="2000" dirty="0" smtClean="0">
                <a:solidFill>
                  <a:schemeClr val="bg1"/>
                </a:solidFill>
              </a:rPr>
              <a:t> </a:t>
            </a:r>
            <a:r>
              <a:rPr lang="en-CA" sz="2000" dirty="0" err="1" smtClean="0">
                <a:solidFill>
                  <a:schemeClr val="bg1"/>
                </a:solidFill>
              </a:rPr>
              <a:t>nayugait</a:t>
            </a:r>
            <a:r>
              <a:rPr lang="en-CA" sz="2000" dirty="0" smtClean="0">
                <a:solidFill>
                  <a:schemeClr val="bg1"/>
                </a:solidFill>
              </a:rPr>
              <a:t> </a:t>
            </a:r>
            <a:r>
              <a:rPr lang="en-CA" sz="2000" dirty="0" err="1" smtClean="0">
                <a:solidFill>
                  <a:schemeClr val="bg1"/>
                </a:solidFill>
              </a:rPr>
              <a:t>tikitpaktut</a:t>
            </a:r>
            <a:r>
              <a:rPr lang="en-CA" sz="2000" dirty="0" smtClean="0">
                <a:solidFill>
                  <a:schemeClr val="bg1"/>
                </a:solidFill>
              </a:rPr>
              <a:t> Yukon-</a:t>
            </a:r>
            <a:r>
              <a:rPr lang="en-CA" sz="2000" dirty="0" err="1" smtClean="0">
                <a:solidFill>
                  <a:schemeClr val="bg1"/>
                </a:solidFill>
              </a:rPr>
              <a:t>mun</a:t>
            </a:r>
            <a:r>
              <a:rPr lang="en-CA" sz="2000" dirty="0" smtClean="0">
                <a:solidFill>
                  <a:schemeClr val="bg1"/>
                </a:solidFill>
              </a:rPr>
              <a:t>, Alberta-</a:t>
            </a:r>
            <a:r>
              <a:rPr lang="en-CA" sz="2000" dirty="0" err="1" smtClean="0">
                <a:solidFill>
                  <a:schemeClr val="bg1"/>
                </a:solidFill>
              </a:rPr>
              <a:t>mun</a:t>
            </a:r>
            <a:r>
              <a:rPr lang="en-CA" sz="2000" dirty="0" smtClean="0">
                <a:solidFill>
                  <a:schemeClr val="bg1"/>
                </a:solidFill>
              </a:rPr>
              <a:t>, Saskatchewan-</a:t>
            </a:r>
            <a:r>
              <a:rPr lang="en-CA" sz="2000" dirty="0" err="1" smtClean="0">
                <a:solidFill>
                  <a:schemeClr val="bg1"/>
                </a:solidFill>
              </a:rPr>
              <a:t>mun</a:t>
            </a:r>
            <a:r>
              <a:rPr lang="en-CA" sz="2000" dirty="0" smtClean="0">
                <a:solidFill>
                  <a:schemeClr val="bg1"/>
                </a:solidFill>
              </a:rPr>
              <a:t> Manitoba-</a:t>
            </a:r>
            <a:r>
              <a:rPr lang="en-CA" sz="2000" dirty="0" err="1" smtClean="0">
                <a:solidFill>
                  <a:schemeClr val="bg1"/>
                </a:solidFill>
              </a:rPr>
              <a:t>munlu</a:t>
            </a:r>
            <a:r>
              <a:rPr lang="en-CA" sz="2000" dirty="0" smtClean="0">
                <a:solidFill>
                  <a:schemeClr val="bg1"/>
                </a:solidFill>
              </a:rPr>
              <a:t> .</a:t>
            </a:r>
          </a:p>
          <a:p>
            <a:endParaRPr lang="en-CA" sz="2000" dirty="0" smtClean="0">
              <a:solidFill>
                <a:schemeClr val="bg1"/>
              </a:solidFill>
            </a:endParaRPr>
          </a:p>
          <a:p>
            <a:r>
              <a:rPr lang="en-CA" sz="2000" dirty="0" smtClean="0">
                <a:solidFill>
                  <a:schemeClr val="bg1"/>
                </a:solidFill>
              </a:rPr>
              <a:t>Geographical </a:t>
            </a:r>
            <a:r>
              <a:rPr lang="en-CA" sz="2000" dirty="0">
                <a:solidFill>
                  <a:schemeClr val="bg1"/>
                </a:solidFill>
              </a:rPr>
              <a:t>distribution of barren-ground </a:t>
            </a:r>
            <a:r>
              <a:rPr lang="en-CA" sz="2000" dirty="0" smtClean="0">
                <a:solidFill>
                  <a:schemeClr val="bg1"/>
                </a:solidFill>
              </a:rPr>
              <a:t> and tundra wintering caribou herd. </a:t>
            </a:r>
            <a:r>
              <a:rPr lang="en-CA" sz="2000" dirty="0">
                <a:solidFill>
                  <a:schemeClr val="bg1"/>
                </a:solidFill>
              </a:rPr>
              <a:t>Portions of ranges extend into Yukon Territory, Alberta, </a:t>
            </a:r>
            <a:r>
              <a:rPr lang="en-CA" sz="2000" dirty="0" smtClean="0">
                <a:solidFill>
                  <a:schemeClr val="bg1"/>
                </a:solidFill>
              </a:rPr>
              <a:t>Saskatchewan </a:t>
            </a:r>
            <a:r>
              <a:rPr lang="en-CA" sz="2000" dirty="0">
                <a:solidFill>
                  <a:schemeClr val="bg1"/>
                </a:solidFill>
              </a:rPr>
              <a:t>and Manitoba </a:t>
            </a:r>
            <a:r>
              <a:rPr lang="en-CA" sz="2000" dirty="0" smtClean="0">
                <a:solidFill>
                  <a:schemeClr val="bg1"/>
                </a:solidFill>
              </a:rPr>
              <a:t>.</a:t>
            </a:r>
            <a:endParaRPr lang="en-CA" sz="20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055343"/>
            <a:ext cx="5760640" cy="3465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8076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fontScale="90000"/>
          </a:bodyPr>
          <a:lstStyle/>
          <a:p>
            <a:pPr algn="l"/>
            <a:r>
              <a:rPr lang="en-CA" sz="3600" b="1" dirty="0" err="1" smtClean="0">
                <a:solidFill>
                  <a:schemeClr val="bg1">
                    <a:lumMod val="95000"/>
                  </a:schemeClr>
                </a:solidFill>
              </a:rPr>
              <a:t>Munarinikkut</a:t>
            </a:r>
            <a:r>
              <a:rPr lang="en-CA" sz="3600" b="1" dirty="0" smtClean="0">
                <a:solidFill>
                  <a:schemeClr val="bg1">
                    <a:lumMod val="95000"/>
                  </a:schemeClr>
                </a:solidFill>
              </a:rPr>
              <a:t> – </a:t>
            </a:r>
            <a:r>
              <a:rPr lang="en-CA" sz="3600" b="1" dirty="0" err="1" smtClean="0">
                <a:solidFill>
                  <a:schemeClr val="bg1"/>
                </a:solidFill>
              </a:rPr>
              <a:t>Qingaup</a:t>
            </a:r>
            <a:r>
              <a:rPr lang="en-CA" sz="3600" b="1" dirty="0" smtClean="0">
                <a:solidFill>
                  <a:schemeClr val="bg1"/>
                </a:solidFill>
              </a:rPr>
              <a:t> </a:t>
            </a:r>
            <a:r>
              <a:rPr lang="en-US" sz="3600" b="1" dirty="0" err="1" smtClean="0">
                <a:solidFill>
                  <a:schemeClr val="bg1"/>
                </a:solidFill>
              </a:rPr>
              <a:t>tuktuit</a:t>
            </a:r>
            <a:r>
              <a:rPr lang="en-CA" sz="3600" b="1" dirty="0" smtClean="0">
                <a:solidFill>
                  <a:schemeClr val="bg1">
                    <a:lumMod val="95000"/>
                  </a:schemeClr>
                </a:solidFill>
              </a:rPr>
              <a:t/>
            </a:r>
            <a:br>
              <a:rPr lang="en-CA" sz="3600" b="1" dirty="0" smtClean="0">
                <a:solidFill>
                  <a:schemeClr val="bg1">
                    <a:lumMod val="95000"/>
                  </a:schemeClr>
                </a:solidFill>
              </a:rPr>
            </a:br>
            <a:r>
              <a:rPr lang="en-CA" sz="3600" b="1" dirty="0" smtClean="0">
                <a:solidFill>
                  <a:schemeClr val="bg1">
                    <a:lumMod val="95000"/>
                  </a:schemeClr>
                </a:solidFill>
              </a:rPr>
              <a:t>Monitoring –Bathurst Caribou</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9512" y="1355643"/>
            <a:ext cx="5688631" cy="3816429"/>
          </a:xfrm>
          <a:prstGeom prst="rect">
            <a:avLst/>
          </a:prstGeom>
          <a:noFill/>
        </p:spPr>
        <p:txBody>
          <a:bodyPr wrap="square" rtlCol="0">
            <a:spAutoFit/>
          </a:bodyPr>
          <a:lstStyle/>
          <a:p>
            <a:pPr lvl="0"/>
            <a:r>
              <a:rPr lang="en-US" sz="2000" dirty="0" err="1" smtClean="0">
                <a:solidFill>
                  <a:schemeClr val="bg1"/>
                </a:solidFill>
              </a:rPr>
              <a:t>Talvannga</a:t>
            </a:r>
            <a:r>
              <a:rPr lang="en-US" sz="2000" dirty="0" smtClean="0">
                <a:solidFill>
                  <a:schemeClr val="bg1"/>
                </a:solidFill>
              </a:rPr>
              <a:t> 2006-min 2009-mun </a:t>
            </a:r>
            <a:r>
              <a:rPr lang="en-US" sz="2000" dirty="0" err="1" smtClean="0">
                <a:solidFill>
                  <a:schemeClr val="bg1"/>
                </a:solidFill>
              </a:rPr>
              <a:t>tuktuit</a:t>
            </a:r>
            <a:r>
              <a:rPr lang="en-US" sz="2000" dirty="0" smtClean="0">
                <a:solidFill>
                  <a:schemeClr val="bg1"/>
                </a:solidFill>
              </a:rPr>
              <a:t> </a:t>
            </a:r>
            <a:r>
              <a:rPr lang="en-US" sz="2000" dirty="0" err="1" smtClean="0">
                <a:solidFill>
                  <a:schemeClr val="bg1"/>
                </a:solidFill>
              </a:rPr>
              <a:t>ikikliyuummiqtut</a:t>
            </a:r>
            <a:r>
              <a:rPr lang="en-US" sz="2000" dirty="0" smtClean="0">
                <a:solidFill>
                  <a:schemeClr val="bg1"/>
                </a:solidFill>
              </a:rPr>
              <a:t> 32,000-nik </a:t>
            </a:r>
            <a:r>
              <a:rPr lang="en-US" sz="2000" dirty="0" err="1" smtClean="0">
                <a:solidFill>
                  <a:schemeClr val="bg1"/>
                </a:solidFill>
              </a:rPr>
              <a:t>tuktuqalirhutik</a:t>
            </a:r>
            <a:r>
              <a:rPr lang="en-US" sz="2000" dirty="0" smtClean="0">
                <a:solidFill>
                  <a:schemeClr val="bg1"/>
                </a:solidFill>
              </a:rPr>
              <a:t>. 2012-mi, </a:t>
            </a:r>
            <a:r>
              <a:rPr lang="en-US" sz="2000" dirty="0" err="1" smtClean="0">
                <a:solidFill>
                  <a:schemeClr val="bg1"/>
                </a:solidFill>
              </a:rPr>
              <a:t>imaakiak</a:t>
            </a:r>
            <a:r>
              <a:rPr lang="en-US" sz="2000" dirty="0" smtClean="0">
                <a:solidFill>
                  <a:schemeClr val="bg1"/>
                </a:solidFill>
              </a:rPr>
              <a:t> </a:t>
            </a:r>
            <a:r>
              <a:rPr lang="en-US" sz="2000" dirty="0" err="1" smtClean="0">
                <a:solidFill>
                  <a:schemeClr val="bg1"/>
                </a:solidFill>
              </a:rPr>
              <a:t>amigaitilaanguyuq</a:t>
            </a:r>
            <a:r>
              <a:rPr lang="en-US" sz="2000" dirty="0" smtClean="0">
                <a:solidFill>
                  <a:schemeClr val="bg1"/>
                </a:solidFill>
              </a:rPr>
              <a:t> 35,000-nik </a:t>
            </a:r>
            <a:r>
              <a:rPr lang="en-US" sz="2000" dirty="0" err="1" smtClean="0">
                <a:solidFill>
                  <a:schemeClr val="bg1"/>
                </a:solidFill>
              </a:rPr>
              <a:t>tuktunik</a:t>
            </a:r>
            <a:r>
              <a:rPr lang="en-US" sz="2000" dirty="0" smtClean="0">
                <a:solidFill>
                  <a:schemeClr val="bg1"/>
                </a:solidFill>
              </a:rPr>
              <a:t> </a:t>
            </a:r>
            <a:r>
              <a:rPr lang="en-US" sz="2000" dirty="0" err="1" smtClean="0">
                <a:solidFill>
                  <a:schemeClr val="bg1"/>
                </a:solidFill>
              </a:rPr>
              <a:t>ihumagiyaupluni</a:t>
            </a:r>
            <a:r>
              <a:rPr lang="en-US" sz="2000" dirty="0" smtClean="0">
                <a:solidFill>
                  <a:schemeClr val="bg1"/>
                </a:solidFill>
              </a:rPr>
              <a:t> </a:t>
            </a:r>
            <a:r>
              <a:rPr lang="en-US" sz="2000" dirty="0" err="1" smtClean="0">
                <a:solidFill>
                  <a:schemeClr val="bg1"/>
                </a:solidFill>
              </a:rPr>
              <a:t>tuktuit</a:t>
            </a:r>
            <a:r>
              <a:rPr lang="en-US" sz="2000" dirty="0" smtClean="0">
                <a:solidFill>
                  <a:schemeClr val="bg1"/>
                </a:solidFill>
              </a:rPr>
              <a:t> </a:t>
            </a:r>
            <a:r>
              <a:rPr lang="en-US" sz="2000" dirty="0" err="1" smtClean="0">
                <a:solidFill>
                  <a:schemeClr val="bg1"/>
                </a:solidFill>
              </a:rPr>
              <a:t>aulahimmaaqtut</a:t>
            </a:r>
            <a:r>
              <a:rPr lang="en-US" sz="2000" dirty="0" smtClean="0">
                <a:solidFill>
                  <a:schemeClr val="bg1"/>
                </a:solidFill>
              </a:rPr>
              <a:t> </a:t>
            </a:r>
            <a:r>
              <a:rPr lang="en-US" sz="2000" dirty="0" err="1" smtClean="0">
                <a:solidFill>
                  <a:schemeClr val="bg1"/>
                </a:solidFill>
              </a:rPr>
              <a:t>talvannga</a:t>
            </a:r>
            <a:r>
              <a:rPr lang="en-US" sz="2000" dirty="0" smtClean="0">
                <a:solidFill>
                  <a:schemeClr val="bg1"/>
                </a:solidFill>
              </a:rPr>
              <a:t> 2009-min 2012-mun.</a:t>
            </a:r>
            <a:endParaRPr lang="en-CA" sz="2000" b="1" dirty="0" smtClean="0">
              <a:solidFill>
                <a:schemeClr val="bg1"/>
              </a:solidFill>
            </a:endParaRPr>
          </a:p>
          <a:p>
            <a:pPr lvl="0"/>
            <a:endParaRPr lang="en-US" sz="2000" dirty="0">
              <a:solidFill>
                <a:schemeClr val="bg1"/>
              </a:solidFill>
            </a:endParaRPr>
          </a:p>
          <a:p>
            <a:pPr lvl="0" algn="just"/>
            <a:r>
              <a:rPr lang="en-US" sz="2000" dirty="0" smtClean="0">
                <a:solidFill>
                  <a:schemeClr val="bg1"/>
                </a:solidFill>
              </a:rPr>
              <a:t>From 2006 to 2009 the herd declined to about 32,000 caribou. In 2012, the herd was estimated at 35,000 caribou suggesting the herd had been relatively stable from 2009 to 2012.</a:t>
            </a:r>
            <a:endParaRPr lang="en-CA" sz="2000" b="1" dirty="0" smtClean="0">
              <a:solidFill>
                <a:schemeClr val="bg1"/>
              </a:solidFill>
            </a:endParaRPr>
          </a:p>
          <a:p>
            <a:endParaRPr lang="en-CA" sz="2400" b="1" dirty="0"/>
          </a:p>
          <a:p>
            <a:pPr algn="ctr"/>
            <a:endParaRPr lang="en-CA"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3291" y="764704"/>
            <a:ext cx="2942051"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3284984"/>
            <a:ext cx="3056052" cy="3232363"/>
          </a:xfrm>
          <a:prstGeom prst="rect">
            <a:avLst/>
          </a:prstGeom>
        </p:spPr>
      </p:pic>
    </p:spTree>
    <p:extLst>
      <p:ext uri="{BB962C8B-B14F-4D97-AF65-F5344CB8AC3E}">
        <p14:creationId xmlns:p14="http://schemas.microsoft.com/office/powerpoint/2010/main" val="3254148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fontScale="90000"/>
          </a:bodyPr>
          <a:lstStyle/>
          <a:p>
            <a:pPr algn="l"/>
            <a:r>
              <a:rPr lang="en-US" sz="3600" b="1" dirty="0" err="1" smtClean="0">
                <a:solidFill>
                  <a:schemeClr val="bg1">
                    <a:lumMod val="95000"/>
                  </a:schemeClr>
                </a:solidFill>
              </a:rPr>
              <a:t>Miitiqtipkaitjutit</a:t>
            </a:r>
            <a:r>
              <a:rPr lang="en-US" sz="3600" b="1" dirty="0" smtClean="0">
                <a:solidFill>
                  <a:schemeClr val="bg1">
                    <a:lumMod val="95000"/>
                  </a:schemeClr>
                </a:solidFill>
              </a:rPr>
              <a:t/>
            </a:r>
            <a:br>
              <a:rPr lang="en-US" sz="3600" b="1" dirty="0" smtClean="0">
                <a:solidFill>
                  <a:schemeClr val="bg1">
                    <a:lumMod val="95000"/>
                  </a:schemeClr>
                </a:solidFill>
              </a:rPr>
            </a:br>
            <a:r>
              <a:rPr lang="en-US" sz="3600" b="1" dirty="0" smtClean="0">
                <a:solidFill>
                  <a:schemeClr val="bg1">
                    <a:lumMod val="95000"/>
                  </a:schemeClr>
                </a:solidFill>
              </a:rPr>
              <a:t>Consultations</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23528" y="1268760"/>
            <a:ext cx="8191164" cy="3416320"/>
          </a:xfrm>
          <a:prstGeom prst="rect">
            <a:avLst/>
          </a:prstGeom>
          <a:noFill/>
        </p:spPr>
        <p:txBody>
          <a:bodyPr wrap="square" rtlCol="0">
            <a:spAutoFit/>
          </a:bodyPr>
          <a:lstStyle/>
          <a:p>
            <a:r>
              <a:rPr lang="en-CA" sz="2400" u="sng" dirty="0" err="1" smtClean="0">
                <a:solidFill>
                  <a:schemeClr val="bg1"/>
                </a:solidFill>
              </a:rPr>
              <a:t>Tatqiqhiutikkut</a:t>
            </a:r>
            <a:r>
              <a:rPr lang="en-CA" sz="2400" u="sng" dirty="0" smtClean="0">
                <a:solidFill>
                  <a:schemeClr val="bg1"/>
                </a:solidFill>
              </a:rPr>
              <a:t>/</a:t>
            </a:r>
            <a:r>
              <a:rPr lang="en-CA" sz="2400" u="sng" dirty="0" err="1" smtClean="0">
                <a:solidFill>
                  <a:schemeClr val="bg1"/>
                </a:solidFill>
              </a:rPr>
              <a:t>Ukiuq</a:t>
            </a:r>
            <a:r>
              <a:rPr lang="en-CA" sz="2400" u="sng" dirty="0" smtClean="0">
                <a:solidFill>
                  <a:schemeClr val="bg1"/>
                </a:solidFill>
              </a:rPr>
              <a:t> </a:t>
            </a:r>
            <a:r>
              <a:rPr lang="en-CA" sz="2400" u="sng" dirty="0" err="1" smtClean="0">
                <a:solidFill>
                  <a:schemeClr val="bg1"/>
                </a:solidFill>
              </a:rPr>
              <a:t>tamaat</a:t>
            </a:r>
            <a:r>
              <a:rPr lang="en-CA" sz="2400" u="sng" dirty="0" smtClean="0">
                <a:solidFill>
                  <a:schemeClr val="bg1"/>
                </a:solidFill>
              </a:rPr>
              <a:t> </a:t>
            </a:r>
            <a:r>
              <a:rPr lang="en-CA" sz="2400" u="sng" dirty="0" err="1" smtClean="0">
                <a:solidFill>
                  <a:schemeClr val="bg1"/>
                </a:solidFill>
              </a:rPr>
              <a:t>Tunnganiqarnikkut</a:t>
            </a:r>
            <a:r>
              <a:rPr lang="en-CA" sz="2400" u="sng" dirty="0" smtClean="0">
                <a:solidFill>
                  <a:schemeClr val="bg1"/>
                </a:solidFill>
              </a:rPr>
              <a:t>:</a:t>
            </a:r>
          </a:p>
          <a:p>
            <a:r>
              <a:rPr lang="en-CA" sz="2400" dirty="0" err="1" smtClean="0">
                <a:solidFill>
                  <a:schemeClr val="bg1"/>
                </a:solidFill>
              </a:rPr>
              <a:t>Unniutitjut</a:t>
            </a:r>
            <a:r>
              <a:rPr lang="en-CA" sz="2400" dirty="0" smtClean="0">
                <a:solidFill>
                  <a:schemeClr val="bg1"/>
                </a:solidFill>
              </a:rPr>
              <a:t> </a:t>
            </a:r>
            <a:r>
              <a:rPr lang="en-CA" sz="2400" dirty="0" err="1" smtClean="0">
                <a:solidFill>
                  <a:schemeClr val="bg1"/>
                </a:solidFill>
              </a:rPr>
              <a:t>qauyiharnirmi</a:t>
            </a:r>
            <a:r>
              <a:rPr lang="en-CA" sz="2400" dirty="0" smtClean="0">
                <a:solidFill>
                  <a:schemeClr val="bg1"/>
                </a:solidFill>
              </a:rPr>
              <a:t> </a:t>
            </a:r>
            <a:r>
              <a:rPr lang="en-CA" sz="2400" dirty="0" err="1" smtClean="0">
                <a:solidFill>
                  <a:schemeClr val="bg1"/>
                </a:solidFill>
              </a:rPr>
              <a:t>Anguhiqiyitkunnun</a:t>
            </a:r>
            <a:r>
              <a:rPr lang="en-CA" sz="2400" dirty="0" smtClean="0">
                <a:solidFill>
                  <a:schemeClr val="bg1"/>
                </a:solidFill>
              </a:rPr>
              <a:t> (HTOs) </a:t>
            </a:r>
            <a:r>
              <a:rPr lang="en-CA" sz="2400" dirty="0" err="1" smtClean="0">
                <a:solidFill>
                  <a:schemeClr val="bg1"/>
                </a:solidFill>
              </a:rPr>
              <a:t>ukunungalu</a:t>
            </a:r>
            <a:r>
              <a:rPr lang="en-CA" sz="2400" dirty="0" smtClean="0">
                <a:solidFill>
                  <a:schemeClr val="bg1"/>
                </a:solidFill>
              </a:rPr>
              <a:t> Kitikmeot </a:t>
            </a:r>
            <a:r>
              <a:rPr lang="en-CA" sz="2400" dirty="0" err="1" smtClean="0">
                <a:solidFill>
                  <a:schemeClr val="bg1"/>
                </a:solidFill>
              </a:rPr>
              <a:t>Avikturhimaningani</a:t>
            </a:r>
            <a:r>
              <a:rPr lang="en-CA" sz="2400" dirty="0" smtClean="0">
                <a:solidFill>
                  <a:schemeClr val="bg1"/>
                </a:solidFill>
              </a:rPr>
              <a:t> </a:t>
            </a:r>
            <a:r>
              <a:rPr lang="en-CA" sz="2400" dirty="0" err="1" smtClean="0">
                <a:solidFill>
                  <a:schemeClr val="bg1"/>
                </a:solidFill>
              </a:rPr>
              <a:t>Uumayulirinikkut</a:t>
            </a:r>
            <a:r>
              <a:rPr lang="en-CA" sz="2400" dirty="0" smtClean="0">
                <a:solidFill>
                  <a:schemeClr val="bg1"/>
                </a:solidFill>
              </a:rPr>
              <a:t> </a:t>
            </a:r>
            <a:r>
              <a:rPr lang="en-CA" sz="2400" dirty="0" err="1" smtClean="0">
                <a:solidFill>
                  <a:schemeClr val="bg1"/>
                </a:solidFill>
              </a:rPr>
              <a:t>Katimayiinnun</a:t>
            </a:r>
            <a:r>
              <a:rPr lang="en-CA" sz="2400" dirty="0" smtClean="0">
                <a:solidFill>
                  <a:schemeClr val="bg1"/>
                </a:solidFill>
              </a:rPr>
              <a:t> (KRWB)</a:t>
            </a:r>
          </a:p>
          <a:p>
            <a:r>
              <a:rPr lang="en-CA" sz="2400" dirty="0" err="1" smtClean="0">
                <a:solidFill>
                  <a:schemeClr val="bg1"/>
                </a:solidFill>
              </a:rPr>
              <a:t>Unniutitjut</a:t>
            </a:r>
            <a:r>
              <a:rPr lang="en-CA" sz="2400" dirty="0" smtClean="0">
                <a:solidFill>
                  <a:schemeClr val="bg1"/>
                </a:solidFill>
              </a:rPr>
              <a:t> </a:t>
            </a:r>
            <a:r>
              <a:rPr lang="en-CA" sz="2400" dirty="0" err="1" smtClean="0">
                <a:solidFill>
                  <a:schemeClr val="bg1"/>
                </a:solidFill>
              </a:rPr>
              <a:t>inungnun</a:t>
            </a:r>
            <a:endParaRPr lang="en-CA" sz="2400" dirty="0" smtClean="0">
              <a:solidFill>
                <a:schemeClr val="bg1"/>
              </a:solidFill>
            </a:endParaRPr>
          </a:p>
          <a:p>
            <a:endParaRPr lang="en-CA" sz="2400" u="sng" dirty="0" smtClean="0">
              <a:solidFill>
                <a:schemeClr val="bg1"/>
              </a:solidFill>
            </a:endParaRPr>
          </a:p>
          <a:p>
            <a:r>
              <a:rPr lang="en-CA" sz="2400" u="sng" dirty="0" smtClean="0">
                <a:solidFill>
                  <a:schemeClr val="bg1"/>
                </a:solidFill>
              </a:rPr>
              <a:t>Monthly/Annual </a:t>
            </a:r>
            <a:r>
              <a:rPr lang="en-CA" sz="2400" u="sng" dirty="0" smtClean="0">
                <a:solidFill>
                  <a:schemeClr val="bg1"/>
                </a:solidFill>
              </a:rPr>
              <a:t>Basis:</a:t>
            </a:r>
          </a:p>
          <a:p>
            <a:r>
              <a:rPr lang="en-CA" sz="2400" dirty="0" smtClean="0">
                <a:solidFill>
                  <a:schemeClr val="bg1"/>
                </a:solidFill>
              </a:rPr>
              <a:t>Report on the survey results to the HTOs and KRWB</a:t>
            </a:r>
          </a:p>
          <a:p>
            <a:r>
              <a:rPr lang="en-CA" sz="2400" dirty="0" smtClean="0">
                <a:solidFill>
                  <a:schemeClr val="bg1"/>
                </a:solidFill>
              </a:rPr>
              <a:t>Report to the public</a:t>
            </a:r>
            <a:endParaRPr lang="en-CA" sz="2400" dirty="0">
              <a:solidFill>
                <a:schemeClr val="bg1"/>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2160" y="4367348"/>
            <a:ext cx="2965024" cy="2348880"/>
          </a:xfrm>
          <a:prstGeom prst="rect">
            <a:avLst/>
          </a:prstGeom>
        </p:spPr>
      </p:pic>
    </p:spTree>
    <p:extLst>
      <p:ext uri="{BB962C8B-B14F-4D97-AF65-F5344CB8AC3E}">
        <p14:creationId xmlns:p14="http://schemas.microsoft.com/office/powerpoint/2010/main" val="2318433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fontScale="90000"/>
          </a:bodyPr>
          <a:lstStyle/>
          <a:p>
            <a:pPr algn="l"/>
            <a:r>
              <a:rPr lang="en-US" sz="3600" b="1" dirty="0" err="1" smtClean="0">
                <a:solidFill>
                  <a:schemeClr val="bg1">
                    <a:lumMod val="95000"/>
                  </a:schemeClr>
                </a:solidFill>
              </a:rPr>
              <a:t>Miitiqtipkaitjutit</a:t>
            </a:r>
            <a:r>
              <a:rPr lang="en-US" sz="3600" b="1" dirty="0" smtClean="0">
                <a:solidFill>
                  <a:schemeClr val="bg1">
                    <a:lumMod val="95000"/>
                  </a:schemeClr>
                </a:solidFill>
              </a:rPr>
              <a:t/>
            </a:r>
            <a:br>
              <a:rPr lang="en-US" sz="3600" b="1" dirty="0" smtClean="0">
                <a:solidFill>
                  <a:schemeClr val="bg1">
                    <a:lumMod val="95000"/>
                  </a:schemeClr>
                </a:solidFill>
              </a:rPr>
            </a:br>
            <a:r>
              <a:rPr lang="en-US" sz="3600" b="1" dirty="0" smtClean="0">
                <a:solidFill>
                  <a:schemeClr val="bg1">
                    <a:lumMod val="95000"/>
                  </a:schemeClr>
                </a:solidFill>
              </a:rPr>
              <a:t>Consultations</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24063" y="1412776"/>
            <a:ext cx="8191164" cy="4154984"/>
          </a:xfrm>
          <a:prstGeom prst="rect">
            <a:avLst/>
          </a:prstGeom>
          <a:noFill/>
        </p:spPr>
        <p:txBody>
          <a:bodyPr wrap="square" rtlCol="0">
            <a:spAutoFit/>
          </a:bodyPr>
          <a:lstStyle/>
          <a:p>
            <a:r>
              <a:rPr lang="en-CA" sz="2400" u="sng" dirty="0" err="1" smtClean="0">
                <a:solidFill>
                  <a:schemeClr val="bg1"/>
                </a:solidFill>
              </a:rPr>
              <a:t>Miitirniit</a:t>
            </a:r>
            <a:r>
              <a:rPr lang="en-CA" sz="2400" u="sng" dirty="0" smtClean="0">
                <a:solidFill>
                  <a:schemeClr val="bg1"/>
                </a:solidFill>
              </a:rPr>
              <a:t>:</a:t>
            </a:r>
          </a:p>
          <a:p>
            <a:r>
              <a:rPr lang="en-CA" sz="2400" dirty="0" err="1" smtClean="0">
                <a:solidFill>
                  <a:schemeClr val="bg1"/>
                </a:solidFill>
              </a:rPr>
              <a:t>Aularaanginnaqtut</a:t>
            </a:r>
            <a:r>
              <a:rPr lang="en-CA" sz="2400" dirty="0" smtClean="0">
                <a:solidFill>
                  <a:schemeClr val="bg1"/>
                </a:solidFill>
              </a:rPr>
              <a:t> </a:t>
            </a:r>
            <a:r>
              <a:rPr lang="en-CA" sz="2400" dirty="0" err="1" smtClean="0">
                <a:solidFill>
                  <a:schemeClr val="bg1"/>
                </a:solidFill>
              </a:rPr>
              <a:t>Munarinikkut</a:t>
            </a:r>
            <a:r>
              <a:rPr lang="en-CA" sz="2400" dirty="0" smtClean="0">
                <a:solidFill>
                  <a:schemeClr val="bg1"/>
                </a:solidFill>
              </a:rPr>
              <a:t> </a:t>
            </a:r>
            <a:r>
              <a:rPr lang="en-CA" sz="2400" dirty="0" err="1" smtClean="0">
                <a:solidFill>
                  <a:schemeClr val="bg1"/>
                </a:solidFill>
              </a:rPr>
              <a:t>hivunikhanik</a:t>
            </a:r>
            <a:r>
              <a:rPr lang="en-CA" sz="2400" dirty="0" smtClean="0">
                <a:solidFill>
                  <a:schemeClr val="bg1"/>
                </a:solidFill>
              </a:rPr>
              <a:t> </a:t>
            </a:r>
            <a:r>
              <a:rPr lang="en-CA" sz="2400" dirty="0" err="1" smtClean="0">
                <a:solidFill>
                  <a:schemeClr val="bg1"/>
                </a:solidFill>
              </a:rPr>
              <a:t>miitirniit</a:t>
            </a:r>
            <a:endParaRPr lang="en-CA" sz="2400" dirty="0" smtClean="0">
              <a:solidFill>
                <a:schemeClr val="bg1"/>
              </a:solidFill>
            </a:endParaRPr>
          </a:p>
          <a:p>
            <a:r>
              <a:rPr lang="en-CA" sz="2400" dirty="0" err="1" smtClean="0">
                <a:solidFill>
                  <a:schemeClr val="bg1"/>
                </a:solidFill>
              </a:rPr>
              <a:t>Aularaanginnaqtut</a:t>
            </a:r>
            <a:r>
              <a:rPr lang="en-CA" sz="2400" dirty="0" smtClean="0">
                <a:solidFill>
                  <a:schemeClr val="bg1"/>
                </a:solidFill>
              </a:rPr>
              <a:t> </a:t>
            </a:r>
            <a:r>
              <a:rPr lang="en-CA" sz="2400" dirty="0" err="1" smtClean="0">
                <a:solidFill>
                  <a:schemeClr val="bg1"/>
                </a:solidFill>
              </a:rPr>
              <a:t>Inungnun</a:t>
            </a:r>
            <a:r>
              <a:rPr lang="en-CA" sz="2400" dirty="0" smtClean="0">
                <a:solidFill>
                  <a:schemeClr val="bg1"/>
                </a:solidFill>
              </a:rPr>
              <a:t> </a:t>
            </a:r>
            <a:r>
              <a:rPr lang="en-CA" sz="2400" dirty="0" err="1" smtClean="0">
                <a:solidFill>
                  <a:schemeClr val="bg1"/>
                </a:solidFill>
              </a:rPr>
              <a:t>miitiqaqtiigiikniit</a:t>
            </a:r>
            <a:endParaRPr lang="en-CA" sz="2400" dirty="0" smtClean="0">
              <a:solidFill>
                <a:schemeClr val="bg1"/>
              </a:solidFill>
            </a:endParaRPr>
          </a:p>
          <a:p>
            <a:r>
              <a:rPr lang="en-CA" sz="2400" dirty="0" err="1" smtClean="0">
                <a:solidFill>
                  <a:schemeClr val="bg1"/>
                </a:solidFill>
              </a:rPr>
              <a:t>Katimaniit</a:t>
            </a:r>
            <a:r>
              <a:rPr lang="en-CA" sz="2400" dirty="0" smtClean="0">
                <a:solidFill>
                  <a:schemeClr val="bg1"/>
                </a:solidFill>
              </a:rPr>
              <a:t> </a:t>
            </a:r>
            <a:r>
              <a:rPr lang="en-CA" sz="2400" dirty="0" err="1" smtClean="0">
                <a:solidFill>
                  <a:schemeClr val="bg1"/>
                </a:solidFill>
              </a:rPr>
              <a:t>uvani</a:t>
            </a:r>
            <a:r>
              <a:rPr lang="en-CA" sz="2400" dirty="0" smtClean="0">
                <a:solidFill>
                  <a:schemeClr val="bg1"/>
                </a:solidFill>
              </a:rPr>
              <a:t> </a:t>
            </a:r>
            <a:r>
              <a:rPr lang="en-CA" sz="2400" dirty="0" err="1" smtClean="0">
                <a:solidFill>
                  <a:schemeClr val="bg1"/>
                </a:solidFill>
              </a:rPr>
              <a:t>Ualliani</a:t>
            </a:r>
            <a:r>
              <a:rPr lang="en-CA" sz="2400" dirty="0" smtClean="0">
                <a:solidFill>
                  <a:schemeClr val="bg1"/>
                </a:solidFill>
              </a:rPr>
              <a:t> Kitikmeot </a:t>
            </a:r>
            <a:r>
              <a:rPr lang="en-CA" sz="2400" dirty="0" err="1" smtClean="0">
                <a:solidFill>
                  <a:schemeClr val="bg1"/>
                </a:solidFill>
              </a:rPr>
              <a:t>tuktuit</a:t>
            </a:r>
            <a:r>
              <a:rPr lang="en-CA" sz="2400" dirty="0" smtClean="0">
                <a:solidFill>
                  <a:schemeClr val="bg1"/>
                </a:solidFill>
              </a:rPr>
              <a:t> </a:t>
            </a:r>
            <a:r>
              <a:rPr lang="en-CA" sz="2400" dirty="0" err="1" smtClean="0">
                <a:solidFill>
                  <a:schemeClr val="bg1"/>
                </a:solidFill>
              </a:rPr>
              <a:t>qanurinningani</a:t>
            </a:r>
            <a:r>
              <a:rPr lang="en-CA" sz="2400" dirty="0" smtClean="0">
                <a:solidFill>
                  <a:schemeClr val="bg1"/>
                </a:solidFill>
              </a:rPr>
              <a:t>, </a:t>
            </a:r>
            <a:r>
              <a:rPr lang="en-CA" sz="2400" dirty="0" err="1" smtClean="0">
                <a:solidFill>
                  <a:schemeClr val="bg1"/>
                </a:solidFill>
              </a:rPr>
              <a:t>imaa</a:t>
            </a:r>
            <a:r>
              <a:rPr lang="en-CA" sz="2400" dirty="0" smtClean="0">
                <a:solidFill>
                  <a:schemeClr val="bg1"/>
                </a:solidFill>
              </a:rPr>
              <a:t> 2007-mi </a:t>
            </a:r>
            <a:r>
              <a:rPr lang="en-CA" sz="2400" dirty="0" err="1" smtClean="0">
                <a:solidFill>
                  <a:schemeClr val="bg1"/>
                </a:solidFill>
              </a:rPr>
              <a:t>katimanirmi</a:t>
            </a:r>
            <a:r>
              <a:rPr lang="en-CA" sz="2400" dirty="0" smtClean="0">
                <a:solidFill>
                  <a:schemeClr val="bg1"/>
                </a:solidFill>
              </a:rPr>
              <a:t> </a:t>
            </a:r>
            <a:r>
              <a:rPr lang="en-CA" sz="2400" dirty="0" err="1" smtClean="0">
                <a:solidFill>
                  <a:schemeClr val="bg1"/>
                </a:solidFill>
              </a:rPr>
              <a:t>Kugluktukmi</a:t>
            </a:r>
            <a:endParaRPr lang="en-CA" sz="2400" dirty="0" smtClean="0">
              <a:solidFill>
                <a:schemeClr val="bg1"/>
              </a:solidFill>
            </a:endParaRPr>
          </a:p>
          <a:p>
            <a:endParaRPr lang="en-CA" sz="2400" b="1" u="sng" dirty="0">
              <a:solidFill>
                <a:schemeClr val="bg1"/>
              </a:solidFill>
            </a:endParaRPr>
          </a:p>
          <a:p>
            <a:r>
              <a:rPr lang="en-CA" sz="2400" b="1" u="sng" dirty="0" smtClean="0">
                <a:solidFill>
                  <a:schemeClr val="bg1"/>
                </a:solidFill>
              </a:rPr>
              <a:t>Meetings</a:t>
            </a:r>
            <a:r>
              <a:rPr lang="en-CA" sz="2400" b="1" u="sng" dirty="0" smtClean="0">
                <a:solidFill>
                  <a:schemeClr val="bg1"/>
                </a:solidFill>
              </a:rPr>
              <a:t>:</a:t>
            </a:r>
          </a:p>
          <a:p>
            <a:r>
              <a:rPr lang="en-CA" sz="2400" dirty="0" smtClean="0">
                <a:solidFill>
                  <a:schemeClr val="bg1"/>
                </a:solidFill>
              </a:rPr>
              <a:t>Ongoing Management plan meetings</a:t>
            </a:r>
          </a:p>
          <a:p>
            <a:r>
              <a:rPr lang="en-CA" sz="2400" dirty="0" smtClean="0">
                <a:solidFill>
                  <a:schemeClr val="bg1"/>
                </a:solidFill>
              </a:rPr>
              <a:t>Ongoing </a:t>
            </a:r>
            <a:r>
              <a:rPr lang="en-CA" sz="2400" dirty="0">
                <a:solidFill>
                  <a:schemeClr val="bg1"/>
                </a:solidFill>
              </a:rPr>
              <a:t>Public </a:t>
            </a:r>
            <a:r>
              <a:rPr lang="en-CA" sz="2400" dirty="0" smtClean="0">
                <a:solidFill>
                  <a:schemeClr val="bg1"/>
                </a:solidFill>
              </a:rPr>
              <a:t>consultations</a:t>
            </a:r>
            <a:endParaRPr lang="en-CA" sz="2400" dirty="0">
              <a:solidFill>
                <a:schemeClr val="bg1"/>
              </a:solidFill>
            </a:endParaRPr>
          </a:p>
          <a:p>
            <a:r>
              <a:rPr lang="en-CA" sz="2400" dirty="0" smtClean="0">
                <a:solidFill>
                  <a:schemeClr val="bg1"/>
                </a:solidFill>
              </a:rPr>
              <a:t>Workshops </a:t>
            </a:r>
            <a:r>
              <a:rPr lang="en-CA" sz="2400" dirty="0" smtClean="0">
                <a:solidFill>
                  <a:schemeClr val="bg1"/>
                </a:solidFill>
              </a:rPr>
              <a:t>on West Kitikmeot caribou status, such as the 2007 workshop in Kugluktuk</a:t>
            </a:r>
            <a:endParaRPr lang="en-CA" sz="2400" dirty="0">
              <a:solidFill>
                <a:schemeClr val="bg1"/>
              </a:solidFill>
            </a:endParaRPr>
          </a:p>
        </p:txBody>
      </p:sp>
    </p:spTree>
    <p:extLst>
      <p:ext uri="{BB962C8B-B14F-4D97-AF65-F5344CB8AC3E}">
        <p14:creationId xmlns:p14="http://schemas.microsoft.com/office/powerpoint/2010/main" val="2317910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60648"/>
            <a:ext cx="8229600" cy="809084"/>
          </a:xfrm>
        </p:spPr>
        <p:txBody>
          <a:bodyPr>
            <a:normAutofit/>
          </a:bodyPr>
          <a:lstStyle/>
          <a:p>
            <a:pPr algn="l"/>
            <a:r>
              <a:rPr lang="en-US" sz="3600" b="1" dirty="0" smtClean="0">
                <a:solidFill>
                  <a:schemeClr val="bg1">
                    <a:lumMod val="95000"/>
                  </a:schemeClr>
                </a:solidFill>
              </a:rPr>
              <a:t>2014-2015  Consultations </a:t>
            </a:r>
            <a:endParaRPr lang="en-CA" sz="3600" b="1" dirty="0">
              <a:solidFill>
                <a:schemeClr val="bg1">
                  <a:lumMod val="95000"/>
                </a:schemeClr>
              </a:solidFill>
            </a:endParaRPr>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9288" y="4365104"/>
            <a:ext cx="7741368" cy="2677656"/>
          </a:xfrm>
          <a:prstGeom prst="rect">
            <a:avLst/>
          </a:prstGeom>
          <a:noFill/>
        </p:spPr>
        <p:txBody>
          <a:bodyPr wrap="square" rtlCol="0">
            <a:spAutoFit/>
          </a:bodyPr>
          <a:lstStyle/>
          <a:p>
            <a:pPr lvl="1"/>
            <a:r>
              <a:rPr lang="en-US" sz="1600" dirty="0" smtClean="0">
                <a:solidFill>
                  <a:schemeClr val="bg1"/>
                </a:solidFill>
              </a:rPr>
              <a:t>September 9, 2014 - Kugluktuk HTO board meeting </a:t>
            </a:r>
            <a:endParaRPr lang="en-CA" sz="1600" dirty="0" smtClean="0">
              <a:solidFill>
                <a:schemeClr val="bg1"/>
              </a:solidFill>
            </a:endParaRPr>
          </a:p>
          <a:p>
            <a:pPr lvl="1"/>
            <a:r>
              <a:rPr lang="en-US" sz="1600" dirty="0" smtClean="0">
                <a:solidFill>
                  <a:schemeClr val="bg1"/>
                </a:solidFill>
              </a:rPr>
              <a:t>September 22, 2014 - Kugluktuk community information and consultations </a:t>
            </a:r>
            <a:endParaRPr lang="en-CA" sz="1600" dirty="0" smtClean="0">
              <a:solidFill>
                <a:schemeClr val="bg1"/>
              </a:solidFill>
            </a:endParaRPr>
          </a:p>
          <a:p>
            <a:pPr lvl="1"/>
            <a:r>
              <a:rPr lang="en-US" sz="1600" dirty="0" smtClean="0">
                <a:solidFill>
                  <a:schemeClr val="bg1"/>
                </a:solidFill>
              </a:rPr>
              <a:t>October 1, 2014 - Bay </a:t>
            </a:r>
            <a:r>
              <a:rPr lang="en-US" sz="1600" dirty="0" err="1" smtClean="0">
                <a:solidFill>
                  <a:schemeClr val="bg1"/>
                </a:solidFill>
              </a:rPr>
              <a:t>Chimo</a:t>
            </a:r>
            <a:r>
              <a:rPr lang="en-US" sz="1600" dirty="0" smtClean="0">
                <a:solidFill>
                  <a:schemeClr val="bg1"/>
                </a:solidFill>
              </a:rPr>
              <a:t> and Bathurst HTO meeting </a:t>
            </a:r>
            <a:endParaRPr lang="en-CA" sz="1600" dirty="0" smtClean="0">
              <a:solidFill>
                <a:schemeClr val="bg1"/>
              </a:solidFill>
            </a:endParaRPr>
          </a:p>
          <a:p>
            <a:pPr lvl="1"/>
            <a:r>
              <a:rPr lang="en-US" sz="1600" dirty="0" smtClean="0">
                <a:solidFill>
                  <a:schemeClr val="bg1"/>
                </a:solidFill>
              </a:rPr>
              <a:t>October 9-10, 2014 – NWT Technical Meeting 1, GN and NTI participation </a:t>
            </a:r>
            <a:endParaRPr lang="en-CA" sz="1600" dirty="0" smtClean="0">
              <a:solidFill>
                <a:schemeClr val="bg1"/>
              </a:solidFill>
            </a:endParaRPr>
          </a:p>
          <a:p>
            <a:pPr lvl="1"/>
            <a:r>
              <a:rPr lang="en-US" sz="1600" dirty="0" smtClean="0">
                <a:solidFill>
                  <a:schemeClr val="bg1"/>
                </a:solidFill>
              </a:rPr>
              <a:t>October 15-18, 2014 - KWRB AGM meeting </a:t>
            </a:r>
            <a:endParaRPr lang="en-CA" sz="1600" dirty="0" smtClean="0">
              <a:solidFill>
                <a:schemeClr val="bg1"/>
              </a:solidFill>
            </a:endParaRPr>
          </a:p>
          <a:p>
            <a:pPr lvl="1"/>
            <a:r>
              <a:rPr lang="en-US" sz="1600" dirty="0" smtClean="0">
                <a:solidFill>
                  <a:schemeClr val="bg1"/>
                </a:solidFill>
              </a:rPr>
              <a:t>October 22-23, 2014 – NWT Technical Meeting 2, GN participation  </a:t>
            </a:r>
            <a:endParaRPr lang="en-CA" sz="1600" dirty="0" smtClean="0">
              <a:solidFill>
                <a:schemeClr val="bg1"/>
              </a:solidFill>
            </a:endParaRPr>
          </a:p>
          <a:p>
            <a:pPr lvl="1"/>
            <a:r>
              <a:rPr lang="en-US" sz="1600" dirty="0" smtClean="0">
                <a:solidFill>
                  <a:schemeClr val="bg1"/>
                </a:solidFill>
              </a:rPr>
              <a:t>October 31, 2014 - Kugluktuk HTO board meeting.</a:t>
            </a:r>
          </a:p>
          <a:p>
            <a:pPr lvl="1"/>
            <a:r>
              <a:rPr lang="en-US" sz="1600" dirty="0" smtClean="0">
                <a:solidFill>
                  <a:schemeClr val="bg1"/>
                </a:solidFill>
              </a:rPr>
              <a:t>January 30, 2015 – Bathurst and Bay </a:t>
            </a:r>
            <a:r>
              <a:rPr lang="en-US" sz="1600" dirty="0" err="1" smtClean="0">
                <a:solidFill>
                  <a:schemeClr val="bg1"/>
                </a:solidFill>
              </a:rPr>
              <a:t>Chimo</a:t>
            </a:r>
            <a:r>
              <a:rPr lang="en-US" sz="1600" dirty="0" smtClean="0">
                <a:solidFill>
                  <a:schemeClr val="bg1"/>
                </a:solidFill>
              </a:rPr>
              <a:t> (TAH)</a:t>
            </a:r>
          </a:p>
          <a:p>
            <a:pPr lvl="1"/>
            <a:r>
              <a:rPr lang="en-US" sz="1600" dirty="0" smtClean="0">
                <a:solidFill>
                  <a:schemeClr val="bg1"/>
                </a:solidFill>
              </a:rPr>
              <a:t>February 11, 2015 – Kugluktuk HTO (TAH)</a:t>
            </a:r>
            <a:endParaRPr lang="en-CA" sz="1600" dirty="0" smtClean="0">
              <a:solidFill>
                <a:schemeClr val="bg1"/>
              </a:solidFill>
            </a:endParaRPr>
          </a:p>
          <a:p>
            <a:endParaRPr lang="en-CA" sz="2400" dirty="0">
              <a:solidFill>
                <a:schemeClr val="bg1"/>
              </a:solidFill>
            </a:endParaRPr>
          </a:p>
        </p:txBody>
      </p:sp>
      <p:sp>
        <p:nvSpPr>
          <p:cNvPr id="3" name="Rectangle 2"/>
          <p:cNvSpPr/>
          <p:nvPr/>
        </p:nvSpPr>
        <p:spPr>
          <a:xfrm>
            <a:off x="107504" y="1196752"/>
            <a:ext cx="8352928" cy="369332"/>
          </a:xfrm>
          <a:prstGeom prst="rect">
            <a:avLst/>
          </a:prstGeom>
        </p:spPr>
        <p:txBody>
          <a:bodyPr wrap="square">
            <a:spAutoFit/>
          </a:bodyPr>
          <a:lstStyle/>
          <a:p>
            <a:pPr lvl="1"/>
            <a:endParaRPr lang="en-CA" dirty="0">
              <a:solidFill>
                <a:schemeClr val="bg1"/>
              </a:solidFill>
            </a:endParaRPr>
          </a:p>
        </p:txBody>
      </p:sp>
      <p:sp>
        <p:nvSpPr>
          <p:cNvPr id="4" name="Rectangle 3"/>
          <p:cNvSpPr/>
          <p:nvPr/>
        </p:nvSpPr>
        <p:spPr>
          <a:xfrm>
            <a:off x="-77987" y="1377381"/>
            <a:ext cx="8064896" cy="2554545"/>
          </a:xfrm>
          <a:prstGeom prst="rect">
            <a:avLst/>
          </a:prstGeom>
        </p:spPr>
        <p:txBody>
          <a:bodyPr wrap="square">
            <a:spAutoFit/>
          </a:bodyPr>
          <a:lstStyle/>
          <a:p>
            <a:pPr lvl="1"/>
            <a:r>
              <a:rPr lang="en-US" sz="1600" dirty="0" smtClean="0">
                <a:solidFill>
                  <a:schemeClr val="bg1"/>
                </a:solidFill>
              </a:rPr>
              <a:t>September 9, 2014 - Kugluktuk HTO </a:t>
            </a:r>
            <a:r>
              <a:rPr lang="en-US" sz="1600" dirty="0" err="1" smtClean="0">
                <a:solidFill>
                  <a:schemeClr val="bg1"/>
                </a:solidFill>
              </a:rPr>
              <a:t>katimayiit</a:t>
            </a:r>
            <a:r>
              <a:rPr lang="en-US" sz="1600" dirty="0" smtClean="0">
                <a:solidFill>
                  <a:schemeClr val="bg1"/>
                </a:solidFill>
              </a:rPr>
              <a:t> </a:t>
            </a:r>
            <a:r>
              <a:rPr lang="en-US" sz="1600" dirty="0" err="1" smtClean="0">
                <a:solidFill>
                  <a:schemeClr val="bg1"/>
                </a:solidFill>
              </a:rPr>
              <a:t>miitirniq</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September 22, 2014 – </a:t>
            </a:r>
            <a:r>
              <a:rPr lang="en-US" sz="1600" dirty="0" err="1" smtClean="0">
                <a:solidFill>
                  <a:schemeClr val="bg1"/>
                </a:solidFill>
              </a:rPr>
              <a:t>Kugluktumiunun</a:t>
            </a:r>
            <a:r>
              <a:rPr lang="en-US" sz="1600" dirty="0" smtClean="0">
                <a:solidFill>
                  <a:schemeClr val="bg1"/>
                </a:solidFill>
              </a:rPr>
              <a:t> </a:t>
            </a:r>
            <a:r>
              <a:rPr lang="en-US" sz="1600" dirty="0" err="1" smtClean="0">
                <a:solidFill>
                  <a:schemeClr val="bg1"/>
                </a:solidFill>
              </a:rPr>
              <a:t>ilitturipkainiq</a:t>
            </a:r>
            <a:r>
              <a:rPr lang="en-US" sz="1600" dirty="0" smtClean="0">
                <a:solidFill>
                  <a:schemeClr val="bg1"/>
                </a:solidFill>
              </a:rPr>
              <a:t> </a:t>
            </a:r>
            <a:r>
              <a:rPr lang="en-US" sz="1600" dirty="0" err="1" smtClean="0">
                <a:solidFill>
                  <a:schemeClr val="bg1"/>
                </a:solidFill>
              </a:rPr>
              <a:t>miitiqatigiiknirlu</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October 1, 2014 – </a:t>
            </a:r>
            <a:r>
              <a:rPr lang="en-US" sz="1600" dirty="0" err="1" smtClean="0">
                <a:solidFill>
                  <a:schemeClr val="bg1"/>
                </a:solidFill>
              </a:rPr>
              <a:t>Umingmaktuuq</a:t>
            </a:r>
            <a:r>
              <a:rPr lang="en-US" sz="1600" dirty="0" smtClean="0">
                <a:solidFill>
                  <a:schemeClr val="bg1"/>
                </a:solidFill>
              </a:rPr>
              <a:t> </a:t>
            </a:r>
            <a:r>
              <a:rPr lang="en-US" sz="1600" dirty="0" err="1" smtClean="0">
                <a:solidFill>
                  <a:schemeClr val="bg1"/>
                </a:solidFill>
              </a:rPr>
              <a:t>Qingauklu</a:t>
            </a:r>
            <a:r>
              <a:rPr lang="en-US" sz="1600" dirty="0" smtClean="0">
                <a:solidFill>
                  <a:schemeClr val="bg1"/>
                </a:solidFill>
              </a:rPr>
              <a:t> HTO </a:t>
            </a:r>
            <a:r>
              <a:rPr lang="en-US" sz="1600" dirty="0" err="1" smtClean="0">
                <a:solidFill>
                  <a:schemeClr val="bg1"/>
                </a:solidFill>
              </a:rPr>
              <a:t>miitirniit</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October 9-10, 2014 – NWT </a:t>
            </a:r>
            <a:r>
              <a:rPr lang="en-US" sz="1600" dirty="0" err="1" smtClean="0">
                <a:solidFill>
                  <a:schemeClr val="bg1"/>
                </a:solidFill>
              </a:rPr>
              <a:t>Naunavyaktuni</a:t>
            </a:r>
            <a:r>
              <a:rPr lang="en-US" sz="1600" dirty="0" smtClean="0">
                <a:solidFill>
                  <a:schemeClr val="bg1"/>
                </a:solidFill>
              </a:rPr>
              <a:t> </a:t>
            </a:r>
            <a:r>
              <a:rPr lang="en-US" sz="1600" dirty="0" err="1" smtClean="0">
                <a:solidFill>
                  <a:schemeClr val="bg1"/>
                </a:solidFill>
              </a:rPr>
              <a:t>Miitirniq</a:t>
            </a:r>
            <a:r>
              <a:rPr lang="en-US" sz="1600" dirty="0" smtClean="0">
                <a:solidFill>
                  <a:schemeClr val="bg1"/>
                </a:solidFill>
              </a:rPr>
              <a:t> 1, GN-</a:t>
            </a:r>
            <a:r>
              <a:rPr lang="en-US" sz="1600" dirty="0" err="1" smtClean="0">
                <a:solidFill>
                  <a:schemeClr val="bg1"/>
                </a:solidFill>
              </a:rPr>
              <a:t>kut</a:t>
            </a:r>
            <a:r>
              <a:rPr lang="en-US" sz="1600" dirty="0" smtClean="0">
                <a:solidFill>
                  <a:schemeClr val="bg1"/>
                </a:solidFill>
              </a:rPr>
              <a:t> NTI-</a:t>
            </a:r>
            <a:r>
              <a:rPr lang="en-US" sz="1600" dirty="0" err="1" smtClean="0">
                <a:solidFill>
                  <a:schemeClr val="bg1"/>
                </a:solidFill>
              </a:rPr>
              <a:t>kullu</a:t>
            </a:r>
            <a:r>
              <a:rPr lang="en-US" sz="1600" dirty="0" smtClean="0">
                <a:solidFill>
                  <a:schemeClr val="bg1"/>
                </a:solidFill>
              </a:rPr>
              <a:t> </a:t>
            </a:r>
            <a:r>
              <a:rPr lang="en-US" sz="1600" dirty="0" err="1" smtClean="0">
                <a:solidFill>
                  <a:schemeClr val="bg1"/>
                </a:solidFill>
              </a:rPr>
              <a:t>ilauyut</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October 15-18, 2014 - KWRB </a:t>
            </a:r>
            <a:r>
              <a:rPr lang="en-US" sz="1600" dirty="0" err="1" smtClean="0">
                <a:solidFill>
                  <a:schemeClr val="bg1"/>
                </a:solidFill>
              </a:rPr>
              <a:t>miitiryuarniq</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October 22-23, 2014 – NWT </a:t>
            </a:r>
            <a:r>
              <a:rPr lang="en-US" sz="1600" dirty="0" err="1" smtClean="0">
                <a:solidFill>
                  <a:schemeClr val="bg1"/>
                </a:solidFill>
              </a:rPr>
              <a:t>Miitirniq</a:t>
            </a:r>
            <a:r>
              <a:rPr lang="en-US" sz="1600" dirty="0" smtClean="0">
                <a:solidFill>
                  <a:schemeClr val="bg1"/>
                </a:solidFill>
              </a:rPr>
              <a:t> 2, GN-</a:t>
            </a:r>
            <a:r>
              <a:rPr lang="en-US" sz="1600" dirty="0" err="1" smtClean="0">
                <a:solidFill>
                  <a:schemeClr val="bg1"/>
                </a:solidFill>
              </a:rPr>
              <a:t>kut</a:t>
            </a:r>
            <a:r>
              <a:rPr lang="en-US" sz="1600" dirty="0" smtClean="0">
                <a:solidFill>
                  <a:schemeClr val="bg1"/>
                </a:solidFill>
              </a:rPr>
              <a:t> </a:t>
            </a:r>
            <a:r>
              <a:rPr lang="en-US" sz="1600" dirty="0" err="1" smtClean="0">
                <a:solidFill>
                  <a:schemeClr val="bg1"/>
                </a:solidFill>
              </a:rPr>
              <a:t>ilauyut</a:t>
            </a:r>
            <a:r>
              <a:rPr lang="en-US" sz="1600" dirty="0" smtClean="0">
                <a:solidFill>
                  <a:schemeClr val="bg1"/>
                </a:solidFill>
              </a:rPr>
              <a:t>  </a:t>
            </a:r>
            <a:endParaRPr lang="en-CA" sz="1600" dirty="0" smtClean="0">
              <a:solidFill>
                <a:schemeClr val="bg1"/>
              </a:solidFill>
            </a:endParaRPr>
          </a:p>
          <a:p>
            <a:pPr lvl="1"/>
            <a:r>
              <a:rPr lang="en-US" sz="1600" dirty="0" smtClean="0">
                <a:solidFill>
                  <a:schemeClr val="bg1"/>
                </a:solidFill>
              </a:rPr>
              <a:t>October 31, 2014 - Kugluktuk HTO </a:t>
            </a:r>
            <a:r>
              <a:rPr lang="en-US" sz="1600" dirty="0" err="1" smtClean="0">
                <a:solidFill>
                  <a:schemeClr val="bg1"/>
                </a:solidFill>
              </a:rPr>
              <a:t>katimayiit</a:t>
            </a:r>
            <a:r>
              <a:rPr lang="en-US" sz="1600" dirty="0" smtClean="0">
                <a:solidFill>
                  <a:schemeClr val="bg1"/>
                </a:solidFill>
              </a:rPr>
              <a:t> </a:t>
            </a:r>
            <a:r>
              <a:rPr lang="en-US" sz="1600" dirty="0" err="1" smtClean="0">
                <a:solidFill>
                  <a:schemeClr val="bg1"/>
                </a:solidFill>
              </a:rPr>
              <a:t>miitiqtut</a:t>
            </a:r>
            <a:r>
              <a:rPr lang="en-US" sz="1600" dirty="0" smtClean="0">
                <a:solidFill>
                  <a:schemeClr val="bg1"/>
                </a:solidFill>
              </a:rPr>
              <a:t>.</a:t>
            </a:r>
          </a:p>
          <a:p>
            <a:pPr lvl="1"/>
            <a:r>
              <a:rPr lang="en-US" sz="1600" dirty="0" smtClean="0">
                <a:solidFill>
                  <a:schemeClr val="bg1"/>
                </a:solidFill>
              </a:rPr>
              <a:t>January 30, 2015 – </a:t>
            </a:r>
            <a:r>
              <a:rPr lang="en-US" sz="1600" dirty="0" err="1" smtClean="0">
                <a:solidFill>
                  <a:schemeClr val="bg1"/>
                </a:solidFill>
              </a:rPr>
              <a:t>Qingauk</a:t>
            </a:r>
            <a:r>
              <a:rPr lang="en-US" sz="1600" dirty="0" smtClean="0">
                <a:solidFill>
                  <a:schemeClr val="bg1"/>
                </a:solidFill>
              </a:rPr>
              <a:t> </a:t>
            </a:r>
            <a:r>
              <a:rPr lang="en-US" sz="1600" dirty="0" err="1" smtClean="0">
                <a:solidFill>
                  <a:schemeClr val="bg1"/>
                </a:solidFill>
              </a:rPr>
              <a:t>Umingmaqtuuqlu</a:t>
            </a:r>
            <a:r>
              <a:rPr lang="en-US" sz="1600" dirty="0" smtClean="0">
                <a:solidFill>
                  <a:schemeClr val="bg1"/>
                </a:solidFill>
              </a:rPr>
              <a:t> (</a:t>
            </a:r>
            <a:r>
              <a:rPr lang="en-US" sz="1600" dirty="0" err="1" smtClean="0">
                <a:solidFill>
                  <a:schemeClr val="bg1"/>
                </a:solidFill>
              </a:rPr>
              <a:t>Tamatqiqhimayut</a:t>
            </a:r>
            <a:r>
              <a:rPr lang="en-US" sz="1600" dirty="0" smtClean="0">
                <a:solidFill>
                  <a:schemeClr val="bg1"/>
                </a:solidFill>
              </a:rPr>
              <a:t> </a:t>
            </a:r>
            <a:r>
              <a:rPr lang="en-US" sz="1600" dirty="0" err="1" smtClean="0">
                <a:solidFill>
                  <a:schemeClr val="bg1"/>
                </a:solidFill>
              </a:rPr>
              <a:t>Pitquyauhimayut</a:t>
            </a:r>
            <a:r>
              <a:rPr lang="en-US" sz="1600" dirty="0" smtClean="0">
                <a:solidFill>
                  <a:schemeClr val="bg1"/>
                </a:solidFill>
              </a:rPr>
              <a:t> </a:t>
            </a:r>
            <a:r>
              <a:rPr lang="en-US" sz="1600" dirty="0" err="1" smtClean="0">
                <a:solidFill>
                  <a:schemeClr val="bg1"/>
                </a:solidFill>
              </a:rPr>
              <a:t>Anguniaqtauyukhat</a:t>
            </a:r>
            <a:r>
              <a:rPr lang="en-US" sz="1600" dirty="0" smtClean="0">
                <a:solidFill>
                  <a:schemeClr val="bg1"/>
                </a:solidFill>
              </a:rPr>
              <a:t> (TAH))</a:t>
            </a:r>
          </a:p>
          <a:p>
            <a:pPr lvl="1"/>
            <a:r>
              <a:rPr lang="en-US" sz="1600" dirty="0" smtClean="0">
                <a:solidFill>
                  <a:schemeClr val="bg1"/>
                </a:solidFill>
              </a:rPr>
              <a:t>February 11, 2015 – Kugluktuk HTO (TAH)</a:t>
            </a:r>
            <a:endParaRPr lang="en-US" sz="1600" dirty="0">
              <a:solidFill>
                <a:schemeClr val="bg1"/>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0312" y="167940"/>
            <a:ext cx="1545403" cy="2212682"/>
          </a:xfrm>
          <a:prstGeom prst="rect">
            <a:avLst/>
          </a:prstGeom>
        </p:spPr>
      </p:pic>
    </p:spTree>
    <p:extLst>
      <p:ext uri="{BB962C8B-B14F-4D97-AF65-F5344CB8AC3E}">
        <p14:creationId xmlns:p14="http://schemas.microsoft.com/office/powerpoint/2010/main" val="2838091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48680" y="116632"/>
            <a:ext cx="8795320" cy="1143000"/>
          </a:xfrm>
        </p:spPr>
        <p:txBody>
          <a:bodyPr>
            <a:noAutofit/>
          </a:bodyPr>
          <a:lstStyle/>
          <a:p>
            <a:pPr algn="l"/>
            <a:r>
              <a:rPr lang="en-CA" sz="2400" b="1" dirty="0" err="1" smtClean="0">
                <a:solidFill>
                  <a:schemeClr val="bg1">
                    <a:lumMod val="95000"/>
                  </a:schemeClr>
                </a:solidFill>
              </a:rPr>
              <a:t>Tuktuni</a:t>
            </a:r>
            <a:r>
              <a:rPr lang="en-CA" sz="2400" b="1" dirty="0" smtClean="0">
                <a:solidFill>
                  <a:schemeClr val="bg1">
                    <a:lumMod val="95000"/>
                  </a:schemeClr>
                </a:solidFill>
              </a:rPr>
              <a:t> </a:t>
            </a:r>
            <a:r>
              <a:rPr lang="en-CA" sz="2400" b="1" dirty="0" err="1" smtClean="0">
                <a:solidFill>
                  <a:schemeClr val="bg1">
                    <a:lumMod val="95000"/>
                  </a:schemeClr>
                </a:solidFill>
              </a:rPr>
              <a:t>Anguniaqtauyukhani</a:t>
            </a:r>
            <a:r>
              <a:rPr lang="en-CA" sz="2400" b="1" dirty="0" smtClean="0">
                <a:solidFill>
                  <a:schemeClr val="bg1">
                    <a:lumMod val="95000"/>
                  </a:schemeClr>
                </a:solidFill>
              </a:rPr>
              <a:t> </a:t>
            </a:r>
            <a:r>
              <a:rPr lang="en-CA" sz="2400" b="1" dirty="0" err="1" smtClean="0">
                <a:solidFill>
                  <a:schemeClr val="bg1">
                    <a:lumMod val="95000"/>
                  </a:schemeClr>
                </a:solidFill>
              </a:rPr>
              <a:t>Miitiqtipkaitjutit</a:t>
            </a:r>
            <a:r>
              <a:rPr lang="en-CA" sz="2400" b="1" dirty="0" smtClean="0">
                <a:solidFill>
                  <a:schemeClr val="bg1">
                    <a:lumMod val="95000"/>
                  </a:schemeClr>
                </a:solidFill>
              </a:rPr>
              <a:t>   2016</a:t>
            </a:r>
            <a:br>
              <a:rPr lang="en-CA" sz="2400" b="1" dirty="0" smtClean="0">
                <a:solidFill>
                  <a:schemeClr val="bg1">
                    <a:lumMod val="95000"/>
                  </a:schemeClr>
                </a:solidFill>
              </a:rPr>
            </a:br>
            <a:r>
              <a:rPr lang="en-CA" sz="2400" b="1" dirty="0" smtClean="0">
                <a:solidFill>
                  <a:schemeClr val="bg1">
                    <a:lumMod val="95000"/>
                  </a:schemeClr>
                </a:solidFill>
              </a:rPr>
              <a:t>Caribou </a:t>
            </a:r>
            <a:r>
              <a:rPr lang="en-CA" sz="2400" b="1" dirty="0" smtClean="0">
                <a:solidFill>
                  <a:schemeClr val="bg1">
                    <a:lumMod val="95000"/>
                  </a:schemeClr>
                </a:solidFill>
              </a:rPr>
              <a:t>Harvest Consultation  2016</a:t>
            </a:r>
            <a:endParaRPr lang="en-CA" sz="2400" b="1" dirty="0">
              <a:solidFill>
                <a:schemeClr val="bg1">
                  <a:lumMod val="95000"/>
                </a:schemeClr>
              </a:solidFill>
            </a:endParaRPr>
          </a:p>
        </p:txBody>
      </p:sp>
      <p:sp>
        <p:nvSpPr>
          <p:cNvPr id="2" name="Content Placeholder 1"/>
          <p:cNvSpPr>
            <a:spLocks noGrp="1"/>
          </p:cNvSpPr>
          <p:nvPr>
            <p:ph sz="half" idx="1"/>
          </p:nvPr>
        </p:nvSpPr>
        <p:spPr/>
        <p:txBody>
          <a:bodyPr>
            <a:normAutofit fontScale="77500" lnSpcReduction="20000"/>
          </a:bodyPr>
          <a:lstStyle/>
          <a:p>
            <a:pPr marL="0" indent="0">
              <a:buNone/>
            </a:pPr>
            <a:r>
              <a:rPr lang="en-CA" sz="2400" dirty="0" smtClean="0">
                <a:solidFill>
                  <a:schemeClr val="bg1"/>
                </a:solidFill>
              </a:rPr>
              <a:t>January 2016-mi</a:t>
            </a:r>
          </a:p>
          <a:p>
            <a:endParaRPr lang="en-CA" sz="2400" dirty="0" smtClean="0">
              <a:solidFill>
                <a:schemeClr val="bg1"/>
              </a:solidFill>
            </a:endParaRPr>
          </a:p>
          <a:p>
            <a:pPr marL="0" indent="0">
              <a:buNone/>
            </a:pPr>
            <a:r>
              <a:rPr lang="en-CA" sz="2200" dirty="0" err="1" smtClean="0">
                <a:solidFill>
                  <a:schemeClr val="bg1"/>
                </a:solidFill>
              </a:rPr>
              <a:t>Miitiqaqtigivaktait</a:t>
            </a:r>
            <a:r>
              <a:rPr lang="en-CA" sz="2200" dirty="0" smtClean="0">
                <a:solidFill>
                  <a:schemeClr val="bg1"/>
                </a:solidFill>
              </a:rPr>
              <a:t> </a:t>
            </a:r>
            <a:r>
              <a:rPr lang="en-CA" sz="2200" dirty="0" err="1" smtClean="0">
                <a:solidFill>
                  <a:schemeClr val="bg1"/>
                </a:solidFill>
              </a:rPr>
              <a:t>hulaqutihimayut</a:t>
            </a:r>
            <a:r>
              <a:rPr lang="en-CA" sz="2200" dirty="0" smtClean="0">
                <a:solidFill>
                  <a:schemeClr val="bg1"/>
                </a:solidFill>
              </a:rPr>
              <a:t> </a:t>
            </a:r>
            <a:r>
              <a:rPr lang="en-CA" sz="2200" dirty="0" err="1" smtClean="0">
                <a:solidFill>
                  <a:schemeClr val="bg1"/>
                </a:solidFill>
              </a:rPr>
              <a:t>Anguhiqiyitkut</a:t>
            </a:r>
            <a:r>
              <a:rPr lang="en-CA" sz="2200" dirty="0" smtClean="0">
                <a:solidFill>
                  <a:schemeClr val="bg1"/>
                </a:solidFill>
              </a:rPr>
              <a:t> (HTOs) Kitikmeot </a:t>
            </a:r>
            <a:r>
              <a:rPr lang="en-CA" sz="2200" dirty="0" err="1" smtClean="0">
                <a:solidFill>
                  <a:schemeClr val="bg1"/>
                </a:solidFill>
              </a:rPr>
              <a:t>Avikturhimaningani</a:t>
            </a:r>
            <a:r>
              <a:rPr lang="en-CA" sz="2200" dirty="0" smtClean="0">
                <a:solidFill>
                  <a:schemeClr val="bg1"/>
                </a:solidFill>
              </a:rPr>
              <a:t> </a:t>
            </a:r>
            <a:r>
              <a:rPr lang="en-CA" sz="2200" dirty="0" err="1" smtClean="0">
                <a:solidFill>
                  <a:schemeClr val="bg1"/>
                </a:solidFill>
              </a:rPr>
              <a:t>Uumayulirinikkut</a:t>
            </a:r>
            <a:r>
              <a:rPr lang="en-CA" sz="2200" dirty="0" smtClean="0">
                <a:solidFill>
                  <a:schemeClr val="bg1"/>
                </a:solidFill>
              </a:rPr>
              <a:t> </a:t>
            </a:r>
            <a:r>
              <a:rPr lang="en-CA" sz="2200" dirty="0" err="1" smtClean="0">
                <a:solidFill>
                  <a:schemeClr val="bg1"/>
                </a:solidFill>
              </a:rPr>
              <a:t>Katimayiinnunlu</a:t>
            </a:r>
            <a:r>
              <a:rPr lang="en-CA" sz="2200" dirty="0" smtClean="0">
                <a:solidFill>
                  <a:schemeClr val="bg1"/>
                </a:solidFill>
              </a:rPr>
              <a:t> (KRWB), </a:t>
            </a:r>
            <a:r>
              <a:rPr lang="en-CA" sz="2200" dirty="0" err="1" smtClean="0">
                <a:solidFill>
                  <a:schemeClr val="bg1"/>
                </a:solidFill>
              </a:rPr>
              <a:t>ukunani</a:t>
            </a:r>
            <a:r>
              <a:rPr lang="en-CA" sz="2200" dirty="0" smtClean="0">
                <a:solidFill>
                  <a:schemeClr val="bg1"/>
                </a:solidFill>
              </a:rPr>
              <a:t> </a:t>
            </a:r>
            <a:r>
              <a:rPr lang="en-CA" sz="2200" dirty="0" err="1" smtClean="0">
                <a:solidFill>
                  <a:schemeClr val="bg1"/>
                </a:solidFill>
              </a:rPr>
              <a:t>aallanguqtirhimayuni</a:t>
            </a:r>
            <a:r>
              <a:rPr lang="en-CA" sz="2200" dirty="0" smtClean="0">
                <a:solidFill>
                  <a:schemeClr val="bg1"/>
                </a:solidFill>
              </a:rPr>
              <a:t> </a:t>
            </a:r>
            <a:r>
              <a:rPr lang="en-CA" sz="2200" dirty="0" err="1" smtClean="0">
                <a:solidFill>
                  <a:schemeClr val="bg1"/>
                </a:solidFill>
              </a:rPr>
              <a:t>nutaani</a:t>
            </a:r>
            <a:r>
              <a:rPr lang="en-CA" sz="2200" dirty="0" smtClean="0">
                <a:solidFill>
                  <a:schemeClr val="bg1"/>
                </a:solidFill>
              </a:rPr>
              <a:t> </a:t>
            </a:r>
            <a:r>
              <a:rPr lang="en-US" sz="2200" dirty="0" err="1" smtClean="0">
                <a:solidFill>
                  <a:schemeClr val="bg1"/>
                </a:solidFill>
              </a:rPr>
              <a:t>Tamatqiqhimayut</a:t>
            </a:r>
            <a:r>
              <a:rPr lang="en-US" sz="2200" dirty="0" smtClean="0">
                <a:solidFill>
                  <a:schemeClr val="bg1"/>
                </a:solidFill>
              </a:rPr>
              <a:t> </a:t>
            </a:r>
            <a:r>
              <a:rPr lang="en-US" sz="2200" dirty="0" err="1" smtClean="0">
                <a:solidFill>
                  <a:schemeClr val="bg1"/>
                </a:solidFill>
              </a:rPr>
              <a:t>Pitquyauhimayut</a:t>
            </a:r>
            <a:r>
              <a:rPr lang="en-US" sz="2200" dirty="0" smtClean="0">
                <a:solidFill>
                  <a:schemeClr val="bg1"/>
                </a:solidFill>
              </a:rPr>
              <a:t> </a:t>
            </a:r>
            <a:r>
              <a:rPr lang="en-US" sz="2200" dirty="0" err="1" smtClean="0">
                <a:solidFill>
                  <a:schemeClr val="bg1"/>
                </a:solidFill>
              </a:rPr>
              <a:t>Anguniaqtauyukhat</a:t>
            </a:r>
            <a:r>
              <a:rPr lang="en-US" sz="2200" dirty="0" smtClean="0">
                <a:solidFill>
                  <a:schemeClr val="bg1"/>
                </a:solidFill>
              </a:rPr>
              <a:t> (TAH) </a:t>
            </a:r>
            <a:r>
              <a:rPr lang="en-US" sz="2200" dirty="0" err="1" smtClean="0">
                <a:solidFill>
                  <a:schemeClr val="bg1"/>
                </a:solidFill>
              </a:rPr>
              <a:t>pitquyauhimayuni</a:t>
            </a:r>
            <a:r>
              <a:rPr lang="en-CA" sz="2200" dirty="0" smtClean="0">
                <a:solidFill>
                  <a:schemeClr val="bg1"/>
                </a:solidFill>
              </a:rPr>
              <a:t> (</a:t>
            </a:r>
            <a:r>
              <a:rPr lang="en-CA" sz="2200" dirty="0" err="1" smtClean="0">
                <a:solidFill>
                  <a:schemeClr val="bg1"/>
                </a:solidFill>
              </a:rPr>
              <a:t>Ikaluktuuttiaq</a:t>
            </a:r>
            <a:r>
              <a:rPr lang="en-CA" sz="2200" dirty="0" smtClean="0">
                <a:solidFill>
                  <a:schemeClr val="bg1"/>
                </a:solidFill>
              </a:rPr>
              <a:t>).</a:t>
            </a:r>
          </a:p>
          <a:p>
            <a:pPr marL="342900" lvl="2" indent="-342900"/>
            <a:endParaRPr lang="en-CA" sz="2200" dirty="0" smtClean="0">
              <a:solidFill>
                <a:schemeClr val="bg1"/>
              </a:solidFill>
            </a:endParaRPr>
          </a:p>
          <a:p>
            <a:pPr marL="0" lvl="2" indent="0">
              <a:buNone/>
            </a:pPr>
            <a:r>
              <a:rPr lang="en-CA" sz="2200" dirty="0" smtClean="0">
                <a:solidFill>
                  <a:schemeClr val="bg1"/>
                </a:solidFill>
              </a:rPr>
              <a:t>March 2016-mi, GN DOE </a:t>
            </a:r>
            <a:r>
              <a:rPr lang="en-CA" sz="2200" dirty="0" err="1" smtClean="0">
                <a:solidFill>
                  <a:schemeClr val="bg1"/>
                </a:solidFill>
              </a:rPr>
              <a:t>tuniyuq</a:t>
            </a:r>
            <a:r>
              <a:rPr lang="en-CA" sz="2200" dirty="0" smtClean="0">
                <a:solidFill>
                  <a:schemeClr val="bg1"/>
                </a:solidFill>
              </a:rPr>
              <a:t> </a:t>
            </a:r>
            <a:r>
              <a:rPr lang="en-CA" sz="2200" dirty="0" err="1" smtClean="0">
                <a:solidFill>
                  <a:schemeClr val="bg1"/>
                </a:solidFill>
              </a:rPr>
              <a:t>tukhiqtauhimayunik</a:t>
            </a:r>
            <a:r>
              <a:rPr lang="en-CA" sz="2200" dirty="0" smtClean="0">
                <a:solidFill>
                  <a:schemeClr val="bg1"/>
                </a:solidFill>
              </a:rPr>
              <a:t> </a:t>
            </a:r>
            <a:r>
              <a:rPr lang="en-CA" sz="2200" dirty="0" err="1" smtClean="0">
                <a:solidFill>
                  <a:schemeClr val="bg1"/>
                </a:solidFill>
              </a:rPr>
              <a:t>pitquitjutimik</a:t>
            </a:r>
            <a:r>
              <a:rPr lang="en-CA" sz="2200" dirty="0" smtClean="0">
                <a:solidFill>
                  <a:schemeClr val="bg1"/>
                </a:solidFill>
              </a:rPr>
              <a:t> </a:t>
            </a:r>
            <a:r>
              <a:rPr lang="en-US" sz="2200" dirty="0" err="1" smtClean="0">
                <a:solidFill>
                  <a:schemeClr val="bg1"/>
                </a:solidFill>
              </a:rPr>
              <a:t>Tamatqiqhimayut</a:t>
            </a:r>
            <a:r>
              <a:rPr lang="en-US" sz="2200" dirty="0" smtClean="0">
                <a:solidFill>
                  <a:schemeClr val="bg1"/>
                </a:solidFill>
              </a:rPr>
              <a:t> </a:t>
            </a:r>
            <a:r>
              <a:rPr lang="en-US" sz="2200" dirty="0" err="1" smtClean="0">
                <a:solidFill>
                  <a:schemeClr val="bg1"/>
                </a:solidFill>
              </a:rPr>
              <a:t>Pitquyauhimayut</a:t>
            </a:r>
            <a:r>
              <a:rPr lang="en-US" sz="2200" dirty="0" smtClean="0">
                <a:solidFill>
                  <a:schemeClr val="bg1"/>
                </a:solidFill>
              </a:rPr>
              <a:t> </a:t>
            </a:r>
            <a:r>
              <a:rPr lang="en-US" sz="2200" dirty="0" err="1" smtClean="0">
                <a:solidFill>
                  <a:schemeClr val="bg1"/>
                </a:solidFill>
              </a:rPr>
              <a:t>Anguniaqtauyukhat</a:t>
            </a:r>
            <a:r>
              <a:rPr lang="en-US" sz="2200" dirty="0" smtClean="0">
                <a:solidFill>
                  <a:schemeClr val="bg1"/>
                </a:solidFill>
              </a:rPr>
              <a:t> (TAH) </a:t>
            </a:r>
            <a:r>
              <a:rPr lang="en-US" sz="2200" dirty="0" err="1" smtClean="0">
                <a:solidFill>
                  <a:schemeClr val="bg1"/>
                </a:solidFill>
              </a:rPr>
              <a:t>imaatut</a:t>
            </a:r>
            <a:r>
              <a:rPr lang="en-CA" sz="2200" dirty="0" smtClean="0">
                <a:solidFill>
                  <a:schemeClr val="bg1"/>
                </a:solidFill>
              </a:rPr>
              <a:t> 30 </a:t>
            </a:r>
            <a:r>
              <a:rPr lang="en-CA" sz="2200" dirty="0" err="1" smtClean="0">
                <a:solidFill>
                  <a:schemeClr val="bg1"/>
                </a:solidFill>
              </a:rPr>
              <a:t>anguhallunik</a:t>
            </a:r>
            <a:r>
              <a:rPr lang="en-CA" sz="2200" dirty="0" smtClean="0">
                <a:solidFill>
                  <a:schemeClr val="bg1"/>
                </a:solidFill>
              </a:rPr>
              <a:t> </a:t>
            </a:r>
            <a:r>
              <a:rPr lang="en-CA" sz="2200" dirty="0" err="1" smtClean="0">
                <a:solidFill>
                  <a:schemeClr val="bg1"/>
                </a:solidFill>
              </a:rPr>
              <a:t>tuktunik</a:t>
            </a:r>
            <a:r>
              <a:rPr lang="en-CA" sz="2200" dirty="0" smtClean="0">
                <a:solidFill>
                  <a:schemeClr val="bg1"/>
                </a:solidFill>
              </a:rPr>
              <a:t> </a:t>
            </a:r>
            <a:r>
              <a:rPr lang="en-CA" sz="2200" dirty="0" err="1" smtClean="0">
                <a:solidFill>
                  <a:schemeClr val="bg1"/>
                </a:solidFill>
              </a:rPr>
              <a:t>uvani</a:t>
            </a:r>
            <a:r>
              <a:rPr lang="en-CA" sz="2200" dirty="0" smtClean="0">
                <a:solidFill>
                  <a:schemeClr val="bg1"/>
                </a:solidFill>
              </a:rPr>
              <a:t> </a:t>
            </a:r>
            <a:r>
              <a:rPr lang="en-CA" sz="2200" dirty="0" err="1" smtClean="0">
                <a:solidFill>
                  <a:schemeClr val="bg1"/>
                </a:solidFill>
              </a:rPr>
              <a:t>Qingaup</a:t>
            </a:r>
            <a:r>
              <a:rPr lang="en-CA" sz="2200" dirty="0" smtClean="0">
                <a:solidFill>
                  <a:schemeClr val="bg1"/>
                </a:solidFill>
              </a:rPr>
              <a:t> </a:t>
            </a:r>
            <a:r>
              <a:rPr lang="en-CA" sz="2200" dirty="0" err="1" smtClean="0">
                <a:solidFill>
                  <a:schemeClr val="bg1"/>
                </a:solidFill>
              </a:rPr>
              <a:t>tuktuinni</a:t>
            </a:r>
            <a:r>
              <a:rPr lang="en-CA" sz="2200" dirty="0" smtClean="0">
                <a:solidFill>
                  <a:schemeClr val="bg1"/>
                </a:solidFill>
              </a:rPr>
              <a:t> </a:t>
            </a:r>
            <a:r>
              <a:rPr lang="en-CA" sz="2200" dirty="0" err="1" smtClean="0">
                <a:solidFill>
                  <a:schemeClr val="bg1"/>
                </a:solidFill>
              </a:rPr>
              <a:t>ukununga</a:t>
            </a:r>
            <a:r>
              <a:rPr lang="en-CA" sz="2200" dirty="0" smtClean="0">
                <a:solidFill>
                  <a:schemeClr val="bg1"/>
                </a:solidFill>
              </a:rPr>
              <a:t> Nunavut </a:t>
            </a:r>
            <a:r>
              <a:rPr lang="en-CA" sz="2200" dirty="0" err="1" smtClean="0">
                <a:solidFill>
                  <a:schemeClr val="bg1"/>
                </a:solidFill>
              </a:rPr>
              <a:t>Uumayulirinikkut</a:t>
            </a:r>
            <a:r>
              <a:rPr lang="en-CA" sz="2200" dirty="0" smtClean="0">
                <a:solidFill>
                  <a:schemeClr val="bg1"/>
                </a:solidFill>
              </a:rPr>
              <a:t> </a:t>
            </a:r>
            <a:r>
              <a:rPr lang="en-CA" sz="2200" dirty="0" err="1" smtClean="0">
                <a:solidFill>
                  <a:schemeClr val="bg1"/>
                </a:solidFill>
              </a:rPr>
              <a:t>Munarinikkut</a:t>
            </a:r>
            <a:r>
              <a:rPr lang="en-CA" sz="2200" dirty="0" smtClean="0">
                <a:solidFill>
                  <a:schemeClr val="bg1"/>
                </a:solidFill>
              </a:rPr>
              <a:t> </a:t>
            </a:r>
            <a:r>
              <a:rPr lang="en-CA" sz="2200" dirty="0" err="1" smtClean="0">
                <a:solidFill>
                  <a:schemeClr val="bg1"/>
                </a:solidFill>
              </a:rPr>
              <a:t>Katimayiinnun</a:t>
            </a:r>
            <a:r>
              <a:rPr lang="en-CA" sz="2200" dirty="0" smtClean="0">
                <a:solidFill>
                  <a:schemeClr val="bg1"/>
                </a:solidFill>
              </a:rPr>
              <a:t> (NWMB)</a:t>
            </a:r>
          </a:p>
          <a:p>
            <a:endParaRPr lang="en-CA" dirty="0"/>
          </a:p>
        </p:txBody>
      </p:sp>
      <p:sp>
        <p:nvSpPr>
          <p:cNvPr id="3" name="Content Placeholder 2"/>
          <p:cNvSpPr>
            <a:spLocks noGrp="1"/>
          </p:cNvSpPr>
          <p:nvPr>
            <p:ph sz="half" idx="2"/>
          </p:nvPr>
        </p:nvSpPr>
        <p:spPr/>
        <p:txBody>
          <a:bodyPr>
            <a:normAutofit fontScale="77500" lnSpcReduction="20000"/>
          </a:bodyPr>
          <a:lstStyle/>
          <a:p>
            <a:pPr marL="0" indent="0">
              <a:buNone/>
            </a:pPr>
            <a:r>
              <a:rPr lang="en-CA" sz="2200" dirty="0" smtClean="0">
                <a:solidFill>
                  <a:schemeClr val="bg1"/>
                </a:solidFill>
              </a:rPr>
              <a:t>In January  2016</a:t>
            </a:r>
          </a:p>
          <a:p>
            <a:endParaRPr lang="en-CA" sz="2200" dirty="0" smtClean="0">
              <a:solidFill>
                <a:schemeClr val="bg1"/>
              </a:solidFill>
            </a:endParaRPr>
          </a:p>
          <a:p>
            <a:pPr marL="0" indent="0">
              <a:buNone/>
            </a:pPr>
            <a:r>
              <a:rPr lang="en-CA" sz="2200" dirty="0" smtClean="0">
                <a:solidFill>
                  <a:schemeClr val="bg1"/>
                </a:solidFill>
              </a:rPr>
              <a:t>Consulted with the affected HTOs and KRWB, on the adjusted new TAH recommendations (Cambridge Bay).</a:t>
            </a:r>
          </a:p>
          <a:p>
            <a:endParaRPr lang="en-CA" sz="2200" dirty="0" smtClean="0">
              <a:solidFill>
                <a:schemeClr val="bg1"/>
              </a:solidFill>
            </a:endParaRPr>
          </a:p>
          <a:p>
            <a:pPr marL="0" indent="0">
              <a:buNone/>
            </a:pPr>
            <a:r>
              <a:rPr lang="en-CA" sz="2200" dirty="0" smtClean="0">
                <a:solidFill>
                  <a:schemeClr val="bg1"/>
                </a:solidFill>
              </a:rPr>
              <a:t>March </a:t>
            </a:r>
            <a:r>
              <a:rPr lang="en-CA" sz="2200" dirty="0">
                <a:solidFill>
                  <a:schemeClr val="bg1"/>
                </a:solidFill>
              </a:rPr>
              <a:t>2016, GN DOE submitted proposed </a:t>
            </a:r>
            <a:r>
              <a:rPr lang="en-CA" sz="2200" dirty="0" smtClean="0">
                <a:solidFill>
                  <a:schemeClr val="bg1"/>
                </a:solidFill>
              </a:rPr>
              <a:t>recommended </a:t>
            </a:r>
            <a:r>
              <a:rPr lang="en-CA" sz="2200" dirty="0">
                <a:solidFill>
                  <a:schemeClr val="bg1"/>
                </a:solidFill>
              </a:rPr>
              <a:t>TAH of 30 males caribou for the </a:t>
            </a:r>
            <a:r>
              <a:rPr lang="en-CA" sz="2200" dirty="0" smtClean="0">
                <a:solidFill>
                  <a:schemeClr val="bg1"/>
                </a:solidFill>
              </a:rPr>
              <a:t>Bathurst herd </a:t>
            </a:r>
            <a:r>
              <a:rPr lang="en-CA" sz="2200" dirty="0">
                <a:solidFill>
                  <a:schemeClr val="bg1"/>
                </a:solidFill>
              </a:rPr>
              <a:t>to NWMB</a:t>
            </a:r>
          </a:p>
          <a:p>
            <a:endParaRPr lang="en-CA" dirty="0"/>
          </a:p>
        </p:txBody>
      </p:sp>
      <p:cxnSp>
        <p:nvCxnSpPr>
          <p:cNvPr id="11" name="Straight Connector 10"/>
          <p:cNvCxnSpPr/>
          <p:nvPr/>
        </p:nvCxnSpPr>
        <p:spPr>
          <a:xfrm>
            <a:off x="323528" y="1052736"/>
            <a:ext cx="6768752"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6296" y="4276804"/>
            <a:ext cx="1646847" cy="2411130"/>
          </a:xfrm>
          <a:prstGeom prst="rect">
            <a:avLst/>
          </a:prstGeom>
        </p:spPr>
      </p:pic>
    </p:spTree>
    <p:extLst>
      <p:ext uri="{BB962C8B-B14F-4D97-AF65-F5344CB8AC3E}">
        <p14:creationId xmlns:p14="http://schemas.microsoft.com/office/powerpoint/2010/main" val="927941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0"/>
            <a:ext cx="8686800" cy="1143000"/>
          </a:xfrm>
        </p:spPr>
        <p:txBody>
          <a:bodyPr>
            <a:noAutofit/>
          </a:bodyPr>
          <a:lstStyle/>
          <a:p>
            <a:pPr algn="l"/>
            <a:r>
              <a:rPr lang="en-CA" sz="2400" b="1" dirty="0" err="1" smtClean="0">
                <a:solidFill>
                  <a:schemeClr val="bg1">
                    <a:lumMod val="95000"/>
                  </a:schemeClr>
                </a:solidFill>
              </a:rPr>
              <a:t>Qingaungmi</a:t>
            </a:r>
            <a:r>
              <a:rPr lang="en-CA" sz="2400" b="1" dirty="0" smtClean="0">
                <a:solidFill>
                  <a:schemeClr val="bg1">
                    <a:lumMod val="95000"/>
                  </a:schemeClr>
                </a:solidFill>
              </a:rPr>
              <a:t> 2015 </a:t>
            </a:r>
            <a:r>
              <a:rPr lang="en-CA" sz="2400" b="1" dirty="0" err="1" smtClean="0">
                <a:solidFill>
                  <a:schemeClr val="bg1">
                    <a:lumMod val="95000"/>
                  </a:schemeClr>
                </a:solidFill>
              </a:rPr>
              <a:t>Amigaitilaanginnik</a:t>
            </a:r>
            <a:r>
              <a:rPr lang="en-CA" sz="2400" b="1" dirty="0" smtClean="0">
                <a:solidFill>
                  <a:schemeClr val="bg1">
                    <a:lumMod val="95000"/>
                  </a:schemeClr>
                </a:solidFill>
              </a:rPr>
              <a:t> </a:t>
            </a:r>
            <a:r>
              <a:rPr lang="en-CA" sz="2400" b="1" dirty="0" err="1" smtClean="0">
                <a:solidFill>
                  <a:schemeClr val="bg1">
                    <a:lumMod val="95000"/>
                  </a:schemeClr>
                </a:solidFill>
              </a:rPr>
              <a:t>Nalautinniarhimaniit</a:t>
            </a:r>
            <a:r>
              <a:rPr lang="en-CA" sz="2400" b="1" dirty="0" smtClean="0">
                <a:solidFill>
                  <a:schemeClr val="bg1">
                    <a:lumMod val="95000"/>
                  </a:schemeClr>
                </a:solidFill>
              </a:rPr>
              <a:t/>
            </a:r>
            <a:br>
              <a:rPr lang="en-CA" sz="2400" b="1" dirty="0" smtClean="0">
                <a:solidFill>
                  <a:schemeClr val="bg1">
                    <a:lumMod val="95000"/>
                  </a:schemeClr>
                </a:solidFill>
              </a:rPr>
            </a:br>
            <a:r>
              <a:rPr lang="en-CA" sz="2400" b="1" dirty="0" smtClean="0">
                <a:solidFill>
                  <a:schemeClr val="bg1">
                    <a:lumMod val="95000"/>
                  </a:schemeClr>
                </a:solidFill>
              </a:rPr>
              <a:t>Bathurst 2015 Population Estimate</a:t>
            </a:r>
            <a:endParaRPr lang="en-CA" sz="2400" b="1" dirty="0">
              <a:solidFill>
                <a:schemeClr val="bg1">
                  <a:lumMod val="95000"/>
                </a:schemeClr>
              </a:solidFill>
            </a:endParaRPr>
          </a:p>
        </p:txBody>
      </p:sp>
      <p:sp>
        <p:nvSpPr>
          <p:cNvPr id="2" name="Content Placeholder 1"/>
          <p:cNvSpPr>
            <a:spLocks noGrp="1"/>
          </p:cNvSpPr>
          <p:nvPr>
            <p:ph sz="half" idx="1"/>
          </p:nvPr>
        </p:nvSpPr>
        <p:spPr>
          <a:xfrm>
            <a:off x="389384" y="1196752"/>
            <a:ext cx="4038600" cy="4525963"/>
          </a:xfrm>
        </p:spPr>
        <p:txBody>
          <a:bodyPr>
            <a:normAutofit fontScale="47500" lnSpcReduction="20000"/>
          </a:bodyPr>
          <a:lstStyle/>
          <a:p>
            <a:pPr marL="0" indent="0">
              <a:buNone/>
            </a:pPr>
            <a:r>
              <a:rPr lang="en-CA" sz="3200" dirty="0" smtClean="0">
                <a:solidFill>
                  <a:schemeClr val="bg1"/>
                </a:solidFill>
              </a:rPr>
              <a:t>2015-mi </a:t>
            </a:r>
            <a:r>
              <a:rPr lang="en-CA" sz="3200" dirty="0" err="1" smtClean="0">
                <a:solidFill>
                  <a:schemeClr val="bg1"/>
                </a:solidFill>
              </a:rPr>
              <a:t>amigaitilaanginnik</a:t>
            </a:r>
            <a:r>
              <a:rPr lang="en-CA" sz="3200" dirty="0" smtClean="0">
                <a:solidFill>
                  <a:schemeClr val="bg1"/>
                </a:solidFill>
              </a:rPr>
              <a:t> </a:t>
            </a:r>
            <a:r>
              <a:rPr lang="en-CA" sz="3200" dirty="0" err="1" smtClean="0">
                <a:solidFill>
                  <a:schemeClr val="bg1"/>
                </a:solidFill>
              </a:rPr>
              <a:t>nalautinniarhimaniit</a:t>
            </a:r>
            <a:r>
              <a:rPr lang="en-CA" sz="3200" dirty="0" smtClean="0">
                <a:solidFill>
                  <a:schemeClr val="bg1"/>
                </a:solidFill>
              </a:rPr>
              <a:t> </a:t>
            </a:r>
            <a:r>
              <a:rPr lang="en-CA" sz="3200" dirty="0" err="1" smtClean="0">
                <a:solidFill>
                  <a:schemeClr val="bg1"/>
                </a:solidFill>
              </a:rPr>
              <a:t>una</a:t>
            </a:r>
            <a:r>
              <a:rPr lang="en-CA" sz="3200" dirty="0" smtClean="0">
                <a:solidFill>
                  <a:schemeClr val="bg1"/>
                </a:solidFill>
              </a:rPr>
              <a:t> 19,700 </a:t>
            </a:r>
            <a:r>
              <a:rPr lang="en-CA" sz="3200" dirty="0" err="1" smtClean="0">
                <a:solidFill>
                  <a:schemeClr val="bg1"/>
                </a:solidFill>
              </a:rPr>
              <a:t>tuktuit</a:t>
            </a:r>
            <a:r>
              <a:rPr lang="en-CA" sz="3200" dirty="0" smtClean="0">
                <a:solidFill>
                  <a:schemeClr val="bg1"/>
                </a:solidFill>
              </a:rPr>
              <a:t> (</a:t>
            </a:r>
            <a:r>
              <a:rPr lang="en-CA" sz="3200" dirty="0" err="1" smtClean="0">
                <a:solidFill>
                  <a:schemeClr val="bg1"/>
                </a:solidFill>
              </a:rPr>
              <a:t>ikikliyuummirhimayuq</a:t>
            </a:r>
            <a:r>
              <a:rPr lang="en-CA" sz="3200" dirty="0" smtClean="0">
                <a:solidFill>
                  <a:schemeClr val="bg1"/>
                </a:solidFill>
              </a:rPr>
              <a:t> 35,000-nin </a:t>
            </a:r>
            <a:r>
              <a:rPr lang="en-CA" sz="3200" dirty="0" err="1" smtClean="0">
                <a:solidFill>
                  <a:schemeClr val="bg1"/>
                </a:solidFill>
              </a:rPr>
              <a:t>tuktuinni</a:t>
            </a:r>
            <a:r>
              <a:rPr lang="en-CA" sz="3200" dirty="0" smtClean="0">
                <a:solidFill>
                  <a:schemeClr val="bg1"/>
                </a:solidFill>
              </a:rPr>
              <a:t> 2012-mi).</a:t>
            </a:r>
          </a:p>
          <a:p>
            <a:endParaRPr lang="en-CA" sz="3200" dirty="0" smtClean="0">
              <a:solidFill>
                <a:schemeClr val="bg1"/>
              </a:solidFill>
            </a:endParaRPr>
          </a:p>
          <a:p>
            <a:pPr marL="0" indent="0">
              <a:buNone/>
            </a:pPr>
            <a:r>
              <a:rPr lang="en-CA" sz="3200" dirty="0" err="1" smtClean="0">
                <a:solidFill>
                  <a:schemeClr val="bg1"/>
                </a:solidFill>
              </a:rPr>
              <a:t>Amigainiitigut</a:t>
            </a:r>
            <a:r>
              <a:rPr lang="en-CA" sz="3200" dirty="0" smtClean="0">
                <a:solidFill>
                  <a:schemeClr val="bg1"/>
                </a:solidFill>
              </a:rPr>
              <a:t> </a:t>
            </a:r>
            <a:r>
              <a:rPr lang="en-CA" sz="3200" dirty="0" err="1" smtClean="0">
                <a:solidFill>
                  <a:schemeClr val="bg1"/>
                </a:solidFill>
              </a:rPr>
              <a:t>qauyiharnikkut</a:t>
            </a:r>
            <a:r>
              <a:rPr lang="en-CA" sz="3200" dirty="0" smtClean="0">
                <a:solidFill>
                  <a:schemeClr val="bg1"/>
                </a:solidFill>
              </a:rPr>
              <a:t> </a:t>
            </a:r>
            <a:r>
              <a:rPr lang="en-CA" sz="3200" dirty="0" err="1" smtClean="0">
                <a:solidFill>
                  <a:schemeClr val="bg1"/>
                </a:solidFill>
              </a:rPr>
              <a:t>naunaitkutat</a:t>
            </a:r>
            <a:r>
              <a:rPr lang="en-CA" sz="3200" dirty="0" smtClean="0">
                <a:solidFill>
                  <a:schemeClr val="bg1"/>
                </a:solidFill>
              </a:rPr>
              <a:t> </a:t>
            </a:r>
            <a:r>
              <a:rPr lang="en-CA" sz="3200" dirty="0" err="1" smtClean="0">
                <a:solidFill>
                  <a:schemeClr val="bg1"/>
                </a:solidFill>
              </a:rPr>
              <a:t>tautuktittut</a:t>
            </a:r>
            <a:r>
              <a:rPr lang="en-CA" sz="3200" dirty="0" smtClean="0">
                <a:solidFill>
                  <a:schemeClr val="bg1"/>
                </a:solidFill>
              </a:rPr>
              <a:t> </a:t>
            </a:r>
            <a:r>
              <a:rPr lang="en-CA" sz="3200" dirty="0" err="1" smtClean="0">
                <a:solidFill>
                  <a:schemeClr val="bg1"/>
                </a:solidFill>
              </a:rPr>
              <a:t>aularaanginnaqtumik</a:t>
            </a:r>
            <a:r>
              <a:rPr lang="en-CA" sz="3200" dirty="0" smtClean="0">
                <a:solidFill>
                  <a:schemeClr val="bg1"/>
                </a:solidFill>
              </a:rPr>
              <a:t> </a:t>
            </a:r>
            <a:r>
              <a:rPr lang="en-CA" sz="3200" dirty="0" err="1" smtClean="0">
                <a:solidFill>
                  <a:schemeClr val="bg1"/>
                </a:solidFill>
              </a:rPr>
              <a:t>naunaitkutanik</a:t>
            </a:r>
            <a:r>
              <a:rPr lang="en-CA" sz="3200" dirty="0" smtClean="0">
                <a:solidFill>
                  <a:schemeClr val="bg1"/>
                </a:solidFill>
              </a:rPr>
              <a:t> </a:t>
            </a:r>
            <a:r>
              <a:rPr lang="en-CA" sz="3200" dirty="0" err="1" smtClean="0">
                <a:solidFill>
                  <a:schemeClr val="bg1"/>
                </a:solidFill>
              </a:rPr>
              <a:t>ikikliyuummiliqtunik</a:t>
            </a:r>
            <a:r>
              <a:rPr lang="en-CA" sz="3200" dirty="0" smtClean="0">
                <a:solidFill>
                  <a:schemeClr val="bg1"/>
                </a:solidFill>
              </a:rPr>
              <a:t> </a:t>
            </a:r>
            <a:r>
              <a:rPr lang="en-CA" sz="3200" dirty="0" err="1" smtClean="0">
                <a:solidFill>
                  <a:schemeClr val="bg1"/>
                </a:solidFill>
              </a:rPr>
              <a:t>tuktuinnik</a:t>
            </a:r>
            <a:r>
              <a:rPr lang="en-CA" sz="3200" dirty="0" smtClean="0">
                <a:solidFill>
                  <a:schemeClr val="bg1"/>
                </a:solidFill>
              </a:rPr>
              <a:t>: </a:t>
            </a:r>
          </a:p>
          <a:p>
            <a:endParaRPr lang="en-CA" sz="3200" dirty="0" smtClean="0">
              <a:solidFill>
                <a:schemeClr val="bg1"/>
              </a:solidFill>
            </a:endParaRPr>
          </a:p>
          <a:p>
            <a:r>
              <a:rPr lang="en-CA" sz="3200" dirty="0" err="1" smtClean="0">
                <a:solidFill>
                  <a:schemeClr val="bg1"/>
                </a:solidFill>
              </a:rPr>
              <a:t>Taamna</a:t>
            </a:r>
            <a:r>
              <a:rPr lang="en-CA" sz="3200" dirty="0" smtClean="0">
                <a:solidFill>
                  <a:schemeClr val="bg1"/>
                </a:solidFill>
              </a:rPr>
              <a:t> 2015 </a:t>
            </a:r>
            <a:r>
              <a:rPr lang="en-CA" sz="3200" dirty="0" err="1" smtClean="0">
                <a:solidFill>
                  <a:schemeClr val="bg1"/>
                </a:solidFill>
              </a:rPr>
              <a:t>nalautinniarhimania</a:t>
            </a:r>
            <a:r>
              <a:rPr lang="en-CA" sz="3200" dirty="0" smtClean="0">
                <a:solidFill>
                  <a:schemeClr val="bg1"/>
                </a:solidFill>
              </a:rPr>
              <a:t> 37%-</a:t>
            </a:r>
            <a:r>
              <a:rPr lang="en-CA" sz="3200" dirty="0" err="1" smtClean="0">
                <a:solidFill>
                  <a:schemeClr val="bg1"/>
                </a:solidFill>
              </a:rPr>
              <a:t>mik</a:t>
            </a:r>
            <a:r>
              <a:rPr lang="en-CA" sz="3200" dirty="0" smtClean="0">
                <a:solidFill>
                  <a:schemeClr val="bg1"/>
                </a:solidFill>
              </a:rPr>
              <a:t> </a:t>
            </a:r>
            <a:r>
              <a:rPr lang="en-CA" sz="3200" dirty="0" err="1" smtClean="0">
                <a:solidFill>
                  <a:schemeClr val="bg1"/>
                </a:solidFill>
              </a:rPr>
              <a:t>ikitqiyauyuq</a:t>
            </a:r>
            <a:r>
              <a:rPr lang="en-CA" sz="3200" dirty="0" smtClean="0">
                <a:solidFill>
                  <a:schemeClr val="bg1"/>
                </a:solidFill>
              </a:rPr>
              <a:t> </a:t>
            </a:r>
            <a:r>
              <a:rPr lang="en-CA" sz="3200" dirty="0" err="1" smtClean="0">
                <a:solidFill>
                  <a:schemeClr val="bg1"/>
                </a:solidFill>
              </a:rPr>
              <a:t>talvannga</a:t>
            </a:r>
            <a:r>
              <a:rPr lang="en-CA" sz="3200" dirty="0" smtClean="0">
                <a:solidFill>
                  <a:schemeClr val="bg1"/>
                </a:solidFill>
              </a:rPr>
              <a:t> 2012-mi </a:t>
            </a:r>
            <a:r>
              <a:rPr lang="en-CA" sz="3200" dirty="0" err="1" smtClean="0">
                <a:solidFill>
                  <a:schemeClr val="bg1"/>
                </a:solidFill>
              </a:rPr>
              <a:t>amigaitilaanginni</a:t>
            </a:r>
            <a:r>
              <a:rPr lang="en-CA" sz="3200" dirty="0" smtClean="0">
                <a:solidFill>
                  <a:schemeClr val="bg1"/>
                </a:solidFill>
              </a:rPr>
              <a:t> </a:t>
            </a:r>
            <a:r>
              <a:rPr lang="en-CA" sz="3200" dirty="0" err="1" smtClean="0">
                <a:solidFill>
                  <a:schemeClr val="bg1"/>
                </a:solidFill>
              </a:rPr>
              <a:t>nalautinniarhimaniinni</a:t>
            </a:r>
            <a:r>
              <a:rPr lang="en-CA" sz="3200" dirty="0" smtClean="0">
                <a:solidFill>
                  <a:schemeClr val="bg1"/>
                </a:solidFill>
              </a:rPr>
              <a:t> </a:t>
            </a:r>
            <a:r>
              <a:rPr lang="en-CA" sz="3200" dirty="0" err="1" smtClean="0">
                <a:solidFill>
                  <a:schemeClr val="bg1"/>
                </a:solidFill>
              </a:rPr>
              <a:t>uvani</a:t>
            </a:r>
            <a:r>
              <a:rPr lang="en-CA" sz="3200" dirty="0" smtClean="0">
                <a:solidFill>
                  <a:schemeClr val="bg1"/>
                </a:solidFill>
              </a:rPr>
              <a:t> 35,000-nguuyunahugiyauyuni </a:t>
            </a:r>
            <a:r>
              <a:rPr lang="en-CA" sz="3200" dirty="0" err="1" smtClean="0">
                <a:solidFill>
                  <a:schemeClr val="bg1"/>
                </a:solidFill>
              </a:rPr>
              <a:t>tuktuinni</a:t>
            </a:r>
            <a:endParaRPr lang="en-CA" sz="3200" dirty="0" smtClean="0">
              <a:solidFill>
                <a:schemeClr val="bg1"/>
              </a:solidFill>
            </a:endParaRPr>
          </a:p>
          <a:p>
            <a:r>
              <a:rPr lang="en-CA" sz="3200" dirty="0" err="1" smtClean="0">
                <a:solidFill>
                  <a:schemeClr val="bg1"/>
                </a:solidFill>
              </a:rPr>
              <a:t>Piniqaqtuq</a:t>
            </a:r>
            <a:r>
              <a:rPr lang="en-CA" sz="3200" dirty="0" smtClean="0">
                <a:solidFill>
                  <a:schemeClr val="bg1"/>
                </a:solidFill>
              </a:rPr>
              <a:t> </a:t>
            </a:r>
            <a:r>
              <a:rPr lang="en-CA" sz="3200" dirty="0" err="1" smtClean="0">
                <a:solidFill>
                  <a:schemeClr val="bg1"/>
                </a:solidFill>
              </a:rPr>
              <a:t>atpahikhimaliqtumik</a:t>
            </a:r>
            <a:r>
              <a:rPr lang="en-CA" sz="3200" dirty="0" smtClean="0">
                <a:solidFill>
                  <a:schemeClr val="bg1"/>
                </a:solidFill>
              </a:rPr>
              <a:t> </a:t>
            </a:r>
            <a:r>
              <a:rPr lang="en-CA" sz="3200" dirty="0" err="1" smtClean="0">
                <a:solidFill>
                  <a:schemeClr val="bg1"/>
                </a:solidFill>
              </a:rPr>
              <a:t>itpangninganin</a:t>
            </a:r>
            <a:r>
              <a:rPr lang="en-CA" sz="3200" dirty="0" smtClean="0">
                <a:solidFill>
                  <a:schemeClr val="bg1"/>
                </a:solidFill>
              </a:rPr>
              <a:t> </a:t>
            </a:r>
            <a:r>
              <a:rPr lang="en-CA" sz="3200" dirty="0" err="1" smtClean="0">
                <a:solidFill>
                  <a:schemeClr val="bg1"/>
                </a:solidFill>
              </a:rPr>
              <a:t>arnarlungni</a:t>
            </a:r>
            <a:r>
              <a:rPr lang="en-CA" sz="3200" dirty="0" smtClean="0">
                <a:solidFill>
                  <a:schemeClr val="bg1"/>
                </a:solidFill>
              </a:rPr>
              <a:t> </a:t>
            </a:r>
            <a:r>
              <a:rPr lang="en-CA" sz="3200" dirty="0" err="1" smtClean="0">
                <a:solidFill>
                  <a:schemeClr val="bg1"/>
                </a:solidFill>
              </a:rPr>
              <a:t>annaumanirnirnik</a:t>
            </a:r>
            <a:r>
              <a:rPr lang="en-CA" sz="3200" dirty="0" smtClean="0">
                <a:solidFill>
                  <a:schemeClr val="bg1"/>
                </a:solidFill>
              </a:rPr>
              <a:t> </a:t>
            </a:r>
            <a:r>
              <a:rPr lang="en-CA" sz="3200" dirty="0" err="1" smtClean="0">
                <a:solidFill>
                  <a:schemeClr val="bg1"/>
                </a:solidFill>
              </a:rPr>
              <a:t>aktilaanginni</a:t>
            </a:r>
            <a:r>
              <a:rPr lang="en-CA" sz="3200" dirty="0" smtClean="0">
                <a:solidFill>
                  <a:schemeClr val="bg1"/>
                </a:solidFill>
              </a:rPr>
              <a:t> </a:t>
            </a:r>
            <a:r>
              <a:rPr lang="en-CA" sz="3200" dirty="0" err="1" smtClean="0">
                <a:solidFill>
                  <a:schemeClr val="bg1"/>
                </a:solidFill>
              </a:rPr>
              <a:t>talvannga</a:t>
            </a:r>
            <a:r>
              <a:rPr lang="en-CA" sz="3200" dirty="0" smtClean="0">
                <a:solidFill>
                  <a:schemeClr val="bg1"/>
                </a:solidFill>
              </a:rPr>
              <a:t> 2007-min</a:t>
            </a:r>
          </a:p>
          <a:p>
            <a:r>
              <a:rPr lang="en-CA" sz="3200" dirty="0" err="1" smtClean="0">
                <a:solidFill>
                  <a:schemeClr val="bg1"/>
                </a:solidFill>
              </a:rPr>
              <a:t>Piniqaqtuq</a:t>
            </a:r>
            <a:r>
              <a:rPr lang="en-CA" sz="3200" dirty="0" smtClean="0">
                <a:solidFill>
                  <a:schemeClr val="bg1"/>
                </a:solidFill>
              </a:rPr>
              <a:t> </a:t>
            </a:r>
            <a:r>
              <a:rPr lang="en-CA" sz="3200" dirty="0" err="1" smtClean="0">
                <a:solidFill>
                  <a:schemeClr val="bg1"/>
                </a:solidFill>
              </a:rPr>
              <a:t>atpahikhimaliqtumik</a:t>
            </a:r>
            <a:r>
              <a:rPr lang="en-CA" sz="3200" dirty="0" smtClean="0">
                <a:solidFill>
                  <a:schemeClr val="bg1"/>
                </a:solidFill>
              </a:rPr>
              <a:t> </a:t>
            </a:r>
            <a:r>
              <a:rPr lang="en-CA" sz="3200" dirty="0" err="1" smtClean="0">
                <a:solidFill>
                  <a:schemeClr val="bg1"/>
                </a:solidFill>
              </a:rPr>
              <a:t>itpangninganin</a:t>
            </a:r>
            <a:r>
              <a:rPr lang="en-CA" sz="3200" dirty="0" smtClean="0">
                <a:solidFill>
                  <a:schemeClr val="bg1"/>
                </a:solidFill>
              </a:rPr>
              <a:t> </a:t>
            </a:r>
            <a:r>
              <a:rPr lang="en-CA" sz="3200" dirty="0" err="1" smtClean="0">
                <a:solidFill>
                  <a:schemeClr val="bg1"/>
                </a:solidFill>
              </a:rPr>
              <a:t>upinngaghani</a:t>
            </a:r>
            <a:r>
              <a:rPr lang="en-CA" sz="3200" dirty="0" smtClean="0">
                <a:solidFill>
                  <a:schemeClr val="bg1"/>
                </a:solidFill>
              </a:rPr>
              <a:t> </a:t>
            </a:r>
            <a:r>
              <a:rPr lang="en-CA" sz="3200" dirty="0" err="1" smtClean="0">
                <a:solidFill>
                  <a:schemeClr val="bg1"/>
                </a:solidFill>
              </a:rPr>
              <a:t>nurrani</a:t>
            </a:r>
            <a:r>
              <a:rPr lang="en-CA" sz="3200" dirty="0" smtClean="0">
                <a:solidFill>
                  <a:schemeClr val="bg1"/>
                </a:solidFill>
              </a:rPr>
              <a:t> : </a:t>
            </a:r>
            <a:r>
              <a:rPr lang="en-CA" sz="3200" dirty="0" err="1" smtClean="0">
                <a:solidFill>
                  <a:schemeClr val="bg1"/>
                </a:solidFill>
              </a:rPr>
              <a:t>kulavakni</a:t>
            </a:r>
            <a:r>
              <a:rPr lang="en-CA" sz="3200" dirty="0" smtClean="0">
                <a:solidFill>
                  <a:schemeClr val="bg1"/>
                </a:solidFill>
              </a:rPr>
              <a:t> </a:t>
            </a:r>
            <a:r>
              <a:rPr lang="en-CA" sz="3200" dirty="0" err="1" smtClean="0">
                <a:solidFill>
                  <a:schemeClr val="bg1"/>
                </a:solidFill>
              </a:rPr>
              <a:t>amigaitkutaqatigiinginni</a:t>
            </a:r>
            <a:r>
              <a:rPr lang="en-CA" sz="3200" dirty="0" smtClean="0">
                <a:solidFill>
                  <a:schemeClr val="bg1"/>
                </a:solidFill>
              </a:rPr>
              <a:t>, </a:t>
            </a:r>
            <a:r>
              <a:rPr lang="en-CA" sz="3200" dirty="0" err="1" smtClean="0">
                <a:solidFill>
                  <a:schemeClr val="bg1"/>
                </a:solidFill>
              </a:rPr>
              <a:t>ikittut</a:t>
            </a:r>
            <a:r>
              <a:rPr lang="en-CA" sz="3200" dirty="0" smtClean="0">
                <a:solidFill>
                  <a:schemeClr val="bg1"/>
                </a:solidFill>
              </a:rPr>
              <a:t> </a:t>
            </a:r>
            <a:r>
              <a:rPr lang="en-CA" sz="3200" dirty="0" err="1" smtClean="0">
                <a:solidFill>
                  <a:schemeClr val="bg1"/>
                </a:solidFill>
              </a:rPr>
              <a:t>nurriniit</a:t>
            </a:r>
            <a:r>
              <a:rPr lang="en-CA" sz="3200" dirty="0" smtClean="0">
                <a:solidFill>
                  <a:schemeClr val="bg1"/>
                </a:solidFill>
              </a:rPr>
              <a:t> </a:t>
            </a:r>
            <a:r>
              <a:rPr lang="en-CA" sz="3200" dirty="0" err="1" smtClean="0">
                <a:solidFill>
                  <a:schemeClr val="bg1"/>
                </a:solidFill>
              </a:rPr>
              <a:t>talvannga</a:t>
            </a:r>
            <a:r>
              <a:rPr lang="en-CA" sz="3200" dirty="0" smtClean="0">
                <a:solidFill>
                  <a:schemeClr val="bg1"/>
                </a:solidFill>
              </a:rPr>
              <a:t> 2011-min</a:t>
            </a:r>
          </a:p>
          <a:p>
            <a:endParaRPr lang="en-CA" dirty="0"/>
          </a:p>
        </p:txBody>
      </p:sp>
      <p:sp>
        <p:nvSpPr>
          <p:cNvPr id="3" name="Content Placeholder 2"/>
          <p:cNvSpPr>
            <a:spLocks noGrp="1"/>
          </p:cNvSpPr>
          <p:nvPr>
            <p:ph sz="half" idx="2"/>
          </p:nvPr>
        </p:nvSpPr>
        <p:spPr>
          <a:xfrm>
            <a:off x="4644008" y="1268760"/>
            <a:ext cx="4038600" cy="4525963"/>
          </a:xfrm>
        </p:spPr>
        <p:txBody>
          <a:bodyPr>
            <a:normAutofit fontScale="47500" lnSpcReduction="20000"/>
          </a:bodyPr>
          <a:lstStyle/>
          <a:p>
            <a:pPr marL="0" indent="0">
              <a:buNone/>
            </a:pPr>
            <a:r>
              <a:rPr lang="en-CA" sz="3600" dirty="0" smtClean="0">
                <a:solidFill>
                  <a:schemeClr val="bg1"/>
                </a:solidFill>
              </a:rPr>
              <a:t>The 2015 population estimate was 19,700 caribou (down from 35,000 caribou in 2012).</a:t>
            </a:r>
          </a:p>
          <a:p>
            <a:endParaRPr lang="en-CA" sz="3600" dirty="0" smtClean="0">
              <a:solidFill>
                <a:schemeClr val="bg1"/>
              </a:solidFill>
            </a:endParaRPr>
          </a:p>
          <a:p>
            <a:endParaRPr lang="en-CA" sz="3600" dirty="0" smtClean="0">
              <a:solidFill>
                <a:schemeClr val="bg1"/>
              </a:solidFill>
            </a:endParaRPr>
          </a:p>
          <a:p>
            <a:pPr marL="0" indent="0">
              <a:buNone/>
            </a:pPr>
            <a:r>
              <a:rPr lang="en-CA" sz="3600" dirty="0" smtClean="0">
                <a:solidFill>
                  <a:schemeClr val="bg1"/>
                </a:solidFill>
              </a:rPr>
              <a:t>Population demographic indicators show consistent indication of a declining herd:</a:t>
            </a:r>
          </a:p>
          <a:p>
            <a:endParaRPr lang="en-CA" sz="3600" dirty="0" smtClean="0">
              <a:solidFill>
                <a:schemeClr val="bg1"/>
              </a:solidFill>
            </a:endParaRPr>
          </a:p>
          <a:p>
            <a:r>
              <a:rPr lang="en-CA" sz="3600" dirty="0" smtClean="0">
                <a:solidFill>
                  <a:schemeClr val="bg1"/>
                </a:solidFill>
              </a:rPr>
              <a:t>The 2015 estimate is 37% lower than the 2012 population estimate of 35,000 caribou</a:t>
            </a:r>
          </a:p>
          <a:p>
            <a:r>
              <a:rPr lang="en-CA" sz="3600" dirty="0" smtClean="0">
                <a:solidFill>
                  <a:schemeClr val="bg1"/>
                </a:solidFill>
              </a:rPr>
              <a:t>There is a below normal adult female survival rate since 2007</a:t>
            </a:r>
          </a:p>
          <a:p>
            <a:r>
              <a:rPr lang="en-CA" sz="3600" dirty="0" smtClean="0">
                <a:solidFill>
                  <a:schemeClr val="bg1"/>
                </a:solidFill>
              </a:rPr>
              <a:t>There is a below normal calf : cow ratio, low productivity since 2011</a:t>
            </a:r>
          </a:p>
          <a:p>
            <a:endParaRPr lang="en-CA" dirty="0"/>
          </a:p>
        </p:txBody>
      </p:sp>
      <p:cxnSp>
        <p:nvCxnSpPr>
          <p:cNvPr id="11" name="Straight Connector 10"/>
          <p:cNvCxnSpPr/>
          <p:nvPr/>
        </p:nvCxnSpPr>
        <p:spPr>
          <a:xfrm>
            <a:off x="323528" y="1052736"/>
            <a:ext cx="5400600" cy="0"/>
          </a:xfrm>
          <a:prstGeom prst="line">
            <a:avLst/>
          </a:prstGeom>
          <a:ln w="4762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Y:\Wildlife Management\Picture\Bathurst calving grounds work - Wright River June99\caribou silouette.jpg"/>
          <p:cNvPicPr>
            <a:picLocks noChangeAspect="1" noChangeArrowheads="1"/>
          </p:cNvPicPr>
          <p:nvPr/>
        </p:nvPicPr>
        <p:blipFill rotWithShape="1">
          <a:blip r:embed="rId2">
            <a:extLst>
              <a:ext uri="{28A0092B-C50C-407E-A947-70E740481C1C}">
                <a14:useLocalDpi xmlns:a14="http://schemas.microsoft.com/office/drawing/2010/main" val="0"/>
              </a:ext>
            </a:extLst>
          </a:blip>
          <a:srcRect t="37681" b="15708"/>
          <a:stretch/>
        </p:blipFill>
        <p:spPr bwMode="auto">
          <a:xfrm>
            <a:off x="1331640" y="5308250"/>
            <a:ext cx="6696744" cy="1408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7419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1122</TotalTime>
  <Words>1073</Words>
  <Application>Microsoft Office PowerPoint</Application>
  <PresentationFormat>On-screen Show (4:3)</PresentationFormat>
  <Paragraphs>130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Nunavut Kavamatkunni Avatiliqiyikkut Havakviat havagutaa Government of Nunavut, DOE mandate </vt:lpstr>
      <vt:lpstr>Munarinikkut Tuktunik – Humiinniit Monitoring Caribou –Distribution</vt:lpstr>
      <vt:lpstr>Munarinikkut – Qingaup tuktuit Monitoring –Bathurst Caribou</vt:lpstr>
      <vt:lpstr>Miitiqtipkaitjutit Consultations</vt:lpstr>
      <vt:lpstr>Miitiqtipkaitjutit Consultations</vt:lpstr>
      <vt:lpstr>2014-2015  Consultations </vt:lpstr>
      <vt:lpstr>Tuktuni Anguniaqtauyukhani Miitiqtipkaitjutit   2016 Caribou Harvest Consultation  2016</vt:lpstr>
      <vt:lpstr>Qingaungmi 2015 Amigaitilaanginnik Nalautinniarhimaniit Bathurst 2015 Population Estimate</vt:lpstr>
      <vt:lpstr>GN DOE Recommendations</vt:lpstr>
      <vt:lpstr>GN DOE Proposed Recommendations</vt:lpstr>
    </vt:vector>
  </TitlesOfParts>
  <Company>Government of Nunavut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dc:creator>
  <cp:lastModifiedBy>lisa</cp:lastModifiedBy>
  <cp:revision>17</cp:revision>
  <dcterms:created xsi:type="dcterms:W3CDTF">2016-05-26T20:44:42Z</dcterms:created>
  <dcterms:modified xsi:type="dcterms:W3CDTF">2016-05-27T15:27:34Z</dcterms:modified>
</cp:coreProperties>
</file>