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8" r:id="rId10"/>
    <p:sldId id="267" r:id="rId11"/>
    <p:sldId id="265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76" autoAdjust="0"/>
    <p:restoredTop sz="94660"/>
  </p:normalViewPr>
  <p:slideViewPr>
    <p:cSldViewPr>
      <p:cViewPr varScale="1">
        <p:scale>
          <a:sx n="69" d="100"/>
          <a:sy n="69" d="100"/>
        </p:scale>
        <p:origin x="-114" y="-4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1B357-BA7F-4B01-94A5-6AFB9EB6C3C5}" type="datetimeFigureOut">
              <a:rPr lang="en-CA" smtClean="0"/>
              <a:t>2016-05-27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B4E81E-96A9-40FB-8960-207933B4272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976572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r>
              <a:rPr lang="en-CA" dirty="0" smtClean="0"/>
              <a:t>Bullet point: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dirty="0" smtClean="0"/>
              <a:t>1)</a:t>
            </a:r>
            <a:r>
              <a:rPr lang="en-CA" dirty="0" smtClean="0">
                <a:solidFill>
                  <a:schemeClr val="bg1"/>
                </a:solidFill>
              </a:rPr>
              <a:t> including in-house scientific research and Inuit </a:t>
            </a:r>
            <a:r>
              <a:rPr lang="en-CA" dirty="0" err="1" smtClean="0">
                <a:solidFill>
                  <a:schemeClr val="bg1"/>
                </a:solidFill>
              </a:rPr>
              <a:t>Qaujimajatuqangit</a:t>
            </a:r>
            <a:r>
              <a:rPr lang="en-CA" dirty="0" smtClean="0">
                <a:solidFill>
                  <a:schemeClr val="bg1"/>
                </a:solidFill>
              </a:rPr>
              <a:t>, to co-management partners in order to make responsible wildlife management and land use recommendations; 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CA18F-75FC-4997-BB98-66A56B5673E0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86646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3F29-12F9-4902-907E-20DEB27C5C4A}" type="datetimeFigureOut">
              <a:rPr lang="en-CA" smtClean="0"/>
              <a:t>2016-05-27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939F0-6CC8-4A42-B65B-A08A77B1DCC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08567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3F29-12F9-4902-907E-20DEB27C5C4A}" type="datetimeFigureOut">
              <a:rPr lang="en-CA" smtClean="0"/>
              <a:t>2016-05-27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939F0-6CC8-4A42-B65B-A08A77B1DCC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8007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3F29-12F9-4902-907E-20DEB27C5C4A}" type="datetimeFigureOut">
              <a:rPr lang="en-CA" smtClean="0"/>
              <a:t>2016-05-27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939F0-6CC8-4A42-B65B-A08A77B1DCC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03685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3F29-12F9-4902-907E-20DEB27C5C4A}" type="datetimeFigureOut">
              <a:rPr lang="en-CA" smtClean="0"/>
              <a:t>2016-05-27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939F0-6CC8-4A42-B65B-A08A77B1DCC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74842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3F29-12F9-4902-907E-20DEB27C5C4A}" type="datetimeFigureOut">
              <a:rPr lang="en-CA" smtClean="0"/>
              <a:t>2016-05-27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939F0-6CC8-4A42-B65B-A08A77B1DCC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72140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3F29-12F9-4902-907E-20DEB27C5C4A}" type="datetimeFigureOut">
              <a:rPr lang="en-CA" smtClean="0"/>
              <a:t>2016-05-27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939F0-6CC8-4A42-B65B-A08A77B1DCC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61283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3F29-12F9-4902-907E-20DEB27C5C4A}" type="datetimeFigureOut">
              <a:rPr lang="en-CA" smtClean="0"/>
              <a:t>2016-05-27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939F0-6CC8-4A42-B65B-A08A77B1DCC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5322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3F29-12F9-4902-907E-20DEB27C5C4A}" type="datetimeFigureOut">
              <a:rPr lang="en-CA" smtClean="0"/>
              <a:t>2016-05-27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939F0-6CC8-4A42-B65B-A08A77B1DCC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22339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3F29-12F9-4902-907E-20DEB27C5C4A}" type="datetimeFigureOut">
              <a:rPr lang="en-CA" smtClean="0"/>
              <a:t>2016-05-27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939F0-6CC8-4A42-B65B-A08A77B1DCC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37169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3F29-12F9-4902-907E-20DEB27C5C4A}" type="datetimeFigureOut">
              <a:rPr lang="en-CA" smtClean="0"/>
              <a:t>2016-05-27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939F0-6CC8-4A42-B65B-A08A77B1DCC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50958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3F29-12F9-4902-907E-20DEB27C5C4A}" type="datetimeFigureOut">
              <a:rPr lang="en-CA" smtClean="0"/>
              <a:t>2016-05-27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939F0-6CC8-4A42-B65B-A08A77B1DCC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60008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473F29-12F9-4902-907E-20DEB27C5C4A}" type="datetimeFigureOut">
              <a:rPr lang="en-CA" smtClean="0"/>
              <a:t>2016-05-27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3939F0-6CC8-4A42-B65B-A08A77B1DCC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08666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3" y="-27835"/>
            <a:ext cx="9135637" cy="214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563888" y="5589240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A" dirty="0"/>
          </a:p>
        </p:txBody>
      </p:sp>
      <p:sp>
        <p:nvSpPr>
          <p:cNvPr id="5" name="Shape 50"/>
          <p:cNvSpPr/>
          <p:nvPr/>
        </p:nvSpPr>
        <p:spPr>
          <a:xfrm>
            <a:off x="251521" y="2420888"/>
            <a:ext cx="8244916" cy="40318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 algn="ctr"/>
            <a:r>
              <a:rPr lang="en-US" sz="2400" b="1" dirty="0" err="1" smtClean="0">
                <a:solidFill>
                  <a:schemeClr val="bg1"/>
                </a:solidFill>
              </a:rPr>
              <a:t>Pitquyautjutit</a:t>
            </a:r>
            <a:r>
              <a:rPr lang="en-US" sz="2400" b="1" dirty="0" smtClean="0">
                <a:solidFill>
                  <a:schemeClr val="bg1"/>
                </a:solidFill>
              </a:rPr>
              <a:t> Nunavut </a:t>
            </a:r>
            <a:r>
              <a:rPr lang="en-US" sz="2400" b="1" dirty="0" err="1" smtClean="0">
                <a:solidFill>
                  <a:schemeClr val="bg1"/>
                </a:solidFill>
              </a:rPr>
              <a:t>Uumayulirinikkut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Munarinikkut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Katimayiit</a:t>
            </a:r>
            <a:r>
              <a:rPr lang="en-US" sz="2400" b="1" dirty="0" smtClean="0">
                <a:solidFill>
                  <a:schemeClr val="bg1"/>
                </a:solidFill>
              </a:rPr>
              <a:t> (NWBM)</a:t>
            </a:r>
          </a:p>
          <a:p>
            <a:pPr algn="ctr"/>
            <a:r>
              <a:rPr lang="en-CA" sz="2400" b="1" dirty="0" err="1" smtClean="0">
                <a:solidFill>
                  <a:schemeClr val="bg1">
                    <a:lumMod val="95000"/>
                  </a:schemeClr>
                </a:solidFill>
              </a:rPr>
              <a:t>Tahiqpaup</a:t>
            </a:r>
            <a:r>
              <a:rPr lang="en-CA" sz="2400" b="1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CA" sz="2400" b="1" dirty="0" err="1" smtClean="0">
                <a:solidFill>
                  <a:schemeClr val="bg1">
                    <a:lumMod val="95000"/>
                  </a:schemeClr>
                </a:solidFill>
              </a:rPr>
              <a:t>Kivataani</a:t>
            </a:r>
            <a:endParaRPr lang="en-CA" sz="2400" b="1" dirty="0" smtClean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endParaRPr lang="en-US" sz="2400" b="1" dirty="0" smtClean="0">
              <a:solidFill>
                <a:schemeClr val="bg1"/>
              </a:solidFill>
            </a:endParaRPr>
          </a:p>
          <a:p>
            <a:pPr lvl="0" algn="ctr"/>
            <a:r>
              <a:rPr lang="en-US" sz="2400" b="1" dirty="0" smtClean="0">
                <a:solidFill>
                  <a:schemeClr val="bg1"/>
                </a:solidFill>
              </a:rPr>
              <a:t>Recommendations to the NWBM</a:t>
            </a:r>
          </a:p>
          <a:p>
            <a:pPr lvl="0" algn="ctr"/>
            <a:r>
              <a:rPr lang="en-US" sz="2400" b="1" dirty="0" smtClean="0">
                <a:solidFill>
                  <a:schemeClr val="bg1"/>
                </a:solidFill>
              </a:rPr>
              <a:t>Bluenose-East Caribou</a:t>
            </a:r>
            <a:r>
              <a:rPr lang="en-US" sz="2000" b="1" dirty="0">
                <a:solidFill>
                  <a:schemeClr val="bg1"/>
                </a:solidFill>
              </a:rPr>
              <a:t/>
            </a:r>
            <a:br>
              <a:rPr lang="en-US" sz="2000" b="1" dirty="0">
                <a:solidFill>
                  <a:schemeClr val="bg1"/>
                </a:solidFill>
              </a:rPr>
            </a:br>
            <a:endParaRPr lang="en-US" sz="2000" b="1" dirty="0" smtClean="0">
              <a:solidFill>
                <a:schemeClr val="bg1"/>
              </a:solidFill>
            </a:endParaRPr>
          </a:p>
          <a:p>
            <a:pPr lvl="0" algn="ctr"/>
            <a:endParaRPr lang="en-US" sz="2000" b="1" dirty="0" smtClean="0">
              <a:solidFill>
                <a:schemeClr val="bg1"/>
              </a:solidFill>
            </a:endParaRPr>
          </a:p>
          <a:p>
            <a:pPr algn="ctr"/>
            <a:r>
              <a:rPr lang="en-CA" b="1" dirty="0" smtClean="0">
                <a:solidFill>
                  <a:schemeClr val="bg1"/>
                </a:solidFill>
              </a:rPr>
              <a:t>Nunavut </a:t>
            </a:r>
            <a:r>
              <a:rPr lang="en-CA" b="1" dirty="0" err="1" smtClean="0">
                <a:solidFill>
                  <a:schemeClr val="bg1"/>
                </a:solidFill>
              </a:rPr>
              <a:t>Kavamat</a:t>
            </a:r>
            <a:r>
              <a:rPr lang="en-CA" b="1" dirty="0" smtClean="0">
                <a:solidFill>
                  <a:schemeClr val="bg1"/>
                </a:solidFill>
              </a:rPr>
              <a:t>/Government of Nunavut</a:t>
            </a:r>
          </a:p>
          <a:p>
            <a:pPr lvl="0" algn="ctr"/>
            <a:r>
              <a:rPr lang="en-CA" b="1" dirty="0" err="1" smtClean="0">
                <a:solidFill>
                  <a:schemeClr val="bg1"/>
                </a:solidFill>
              </a:rPr>
              <a:t>Avatiliqiyikkut</a:t>
            </a:r>
            <a:r>
              <a:rPr lang="en-CA" b="1" dirty="0" smtClean="0">
                <a:solidFill>
                  <a:schemeClr val="bg1"/>
                </a:solidFill>
              </a:rPr>
              <a:t> </a:t>
            </a:r>
            <a:r>
              <a:rPr lang="en-CA" b="1" dirty="0" err="1" smtClean="0">
                <a:solidFill>
                  <a:schemeClr val="bg1"/>
                </a:solidFill>
              </a:rPr>
              <a:t>Havakvia</a:t>
            </a:r>
            <a:r>
              <a:rPr lang="en-CA" b="1" dirty="0" smtClean="0">
                <a:solidFill>
                  <a:schemeClr val="bg1"/>
                </a:solidFill>
              </a:rPr>
              <a:t>/Department of Environment</a:t>
            </a:r>
          </a:p>
          <a:p>
            <a:pPr algn="ctr"/>
            <a:endParaRPr lang="en-CA" b="1" dirty="0" smtClean="0">
              <a:solidFill>
                <a:schemeClr val="bg1"/>
              </a:solidFill>
            </a:endParaRPr>
          </a:p>
          <a:p>
            <a:pPr lvl="0" algn="ctr"/>
            <a:r>
              <a:rPr lang="en-US" b="1" dirty="0" smtClean="0">
                <a:solidFill>
                  <a:schemeClr val="bg1"/>
                </a:solidFill>
              </a:rPr>
              <a:t>June, 2016</a:t>
            </a:r>
            <a:endParaRPr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38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0"/>
            <a:ext cx="8686800" cy="1143000"/>
          </a:xfrm>
        </p:spPr>
        <p:txBody>
          <a:bodyPr>
            <a:noAutofit/>
          </a:bodyPr>
          <a:lstStyle/>
          <a:p>
            <a:pPr algn="l"/>
            <a:r>
              <a:rPr lang="en-CA" sz="2400" b="1" dirty="0" err="1" smtClean="0">
                <a:solidFill>
                  <a:schemeClr val="bg1">
                    <a:lumMod val="95000"/>
                  </a:schemeClr>
                </a:solidFill>
              </a:rPr>
              <a:t>Tahiqpaup-Kivataani</a:t>
            </a:r>
            <a:r>
              <a:rPr lang="en-CA" sz="2400" b="1" dirty="0" smtClean="0">
                <a:solidFill>
                  <a:schemeClr val="bg1">
                    <a:lumMod val="95000"/>
                  </a:schemeClr>
                </a:solidFill>
              </a:rPr>
              <a:t> 2015 </a:t>
            </a:r>
            <a:r>
              <a:rPr lang="en-CA" sz="2400" b="1" dirty="0" err="1" smtClean="0">
                <a:solidFill>
                  <a:schemeClr val="bg1">
                    <a:lumMod val="95000"/>
                  </a:schemeClr>
                </a:solidFill>
              </a:rPr>
              <a:t>Amigaitilaanginnik</a:t>
            </a:r>
            <a:r>
              <a:rPr lang="en-CA" sz="2400" b="1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CA" sz="2400" b="1" dirty="0" err="1" smtClean="0">
                <a:solidFill>
                  <a:schemeClr val="bg1">
                    <a:lumMod val="95000"/>
                  </a:schemeClr>
                </a:solidFill>
              </a:rPr>
              <a:t>Nalautinniarhimaniit</a:t>
            </a:r>
            <a:r>
              <a:rPr lang="en-CA" sz="2400" b="1" dirty="0" smtClean="0">
                <a:solidFill>
                  <a:schemeClr val="bg1">
                    <a:lumMod val="95000"/>
                  </a:schemeClr>
                </a:solidFill>
              </a:rPr>
              <a:t/>
            </a:r>
            <a:br>
              <a:rPr lang="en-CA" sz="2400" b="1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en-CA" sz="2400" b="1" dirty="0" smtClean="0">
                <a:solidFill>
                  <a:schemeClr val="bg1">
                    <a:lumMod val="95000"/>
                  </a:schemeClr>
                </a:solidFill>
              </a:rPr>
              <a:t>Bluenose-East 2015 Population Estimate</a:t>
            </a:r>
            <a:endParaRPr lang="en-CA" sz="24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323528" y="1135285"/>
            <a:ext cx="4038600" cy="4525963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CA" sz="2900" dirty="0" smtClean="0">
                <a:solidFill>
                  <a:schemeClr val="bg1"/>
                </a:solidFill>
              </a:rPr>
              <a:t>2015-mi </a:t>
            </a:r>
            <a:r>
              <a:rPr lang="en-CA" sz="2900" dirty="0" err="1" smtClean="0">
                <a:solidFill>
                  <a:schemeClr val="bg1"/>
                </a:solidFill>
              </a:rPr>
              <a:t>amigaitilaanginnik</a:t>
            </a:r>
            <a:r>
              <a:rPr lang="en-CA" sz="2900" dirty="0" smtClean="0">
                <a:solidFill>
                  <a:schemeClr val="bg1"/>
                </a:solidFill>
              </a:rPr>
              <a:t> </a:t>
            </a:r>
            <a:r>
              <a:rPr lang="en-CA" sz="2900" dirty="0" err="1" smtClean="0">
                <a:solidFill>
                  <a:schemeClr val="bg1"/>
                </a:solidFill>
              </a:rPr>
              <a:t>nalautinniarhimaniit</a:t>
            </a:r>
            <a:r>
              <a:rPr lang="en-CA" sz="2900" dirty="0" smtClean="0">
                <a:solidFill>
                  <a:schemeClr val="bg1"/>
                </a:solidFill>
              </a:rPr>
              <a:t> </a:t>
            </a:r>
            <a:r>
              <a:rPr lang="en-CA" sz="2900" dirty="0" err="1" smtClean="0">
                <a:solidFill>
                  <a:schemeClr val="bg1"/>
                </a:solidFill>
              </a:rPr>
              <a:t>una</a:t>
            </a:r>
            <a:r>
              <a:rPr lang="en-CA" sz="2900" dirty="0" smtClean="0">
                <a:solidFill>
                  <a:schemeClr val="bg1"/>
                </a:solidFill>
              </a:rPr>
              <a:t> 38,592 </a:t>
            </a:r>
            <a:r>
              <a:rPr lang="en-CA" sz="2900" dirty="0" err="1" smtClean="0">
                <a:solidFill>
                  <a:schemeClr val="bg1"/>
                </a:solidFill>
              </a:rPr>
              <a:t>tuktuit</a:t>
            </a:r>
            <a:r>
              <a:rPr lang="en-CA" sz="2900" dirty="0" smtClean="0">
                <a:solidFill>
                  <a:schemeClr val="bg1"/>
                </a:solidFill>
              </a:rPr>
              <a:t> (</a:t>
            </a:r>
            <a:r>
              <a:rPr lang="en-CA" sz="2900" dirty="0" err="1" smtClean="0">
                <a:solidFill>
                  <a:schemeClr val="bg1"/>
                </a:solidFill>
              </a:rPr>
              <a:t>ikikliyuummirhimayuq</a:t>
            </a:r>
            <a:r>
              <a:rPr lang="en-CA" sz="2900" dirty="0" smtClean="0">
                <a:solidFill>
                  <a:schemeClr val="bg1"/>
                </a:solidFill>
              </a:rPr>
              <a:t> 68,000-nin </a:t>
            </a:r>
            <a:r>
              <a:rPr lang="en-CA" sz="2900" dirty="0" err="1" smtClean="0">
                <a:solidFill>
                  <a:schemeClr val="bg1"/>
                </a:solidFill>
              </a:rPr>
              <a:t>tuktuinni</a:t>
            </a:r>
            <a:r>
              <a:rPr lang="en-CA" sz="2900" dirty="0" smtClean="0">
                <a:solidFill>
                  <a:schemeClr val="bg1"/>
                </a:solidFill>
              </a:rPr>
              <a:t> 2013-mi).</a:t>
            </a:r>
          </a:p>
          <a:p>
            <a:endParaRPr lang="en-CA" sz="2900" dirty="0" smtClean="0">
              <a:solidFill>
                <a:schemeClr val="bg1"/>
              </a:solidFill>
            </a:endParaRPr>
          </a:p>
          <a:p>
            <a:endParaRPr lang="en-CA" sz="29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CA" sz="2900" dirty="0" err="1" smtClean="0">
                <a:solidFill>
                  <a:schemeClr val="bg1"/>
                </a:solidFill>
              </a:rPr>
              <a:t>Amigainiitigut</a:t>
            </a:r>
            <a:r>
              <a:rPr lang="en-CA" sz="2900" dirty="0" smtClean="0">
                <a:solidFill>
                  <a:schemeClr val="bg1"/>
                </a:solidFill>
              </a:rPr>
              <a:t> </a:t>
            </a:r>
            <a:r>
              <a:rPr lang="en-CA" sz="2900" dirty="0" err="1" smtClean="0">
                <a:solidFill>
                  <a:schemeClr val="bg1"/>
                </a:solidFill>
              </a:rPr>
              <a:t>qauyiharnikkut</a:t>
            </a:r>
            <a:r>
              <a:rPr lang="en-CA" sz="2900" dirty="0" smtClean="0">
                <a:solidFill>
                  <a:schemeClr val="bg1"/>
                </a:solidFill>
              </a:rPr>
              <a:t> </a:t>
            </a:r>
            <a:r>
              <a:rPr lang="en-CA" sz="2900" dirty="0" err="1" smtClean="0">
                <a:solidFill>
                  <a:schemeClr val="bg1"/>
                </a:solidFill>
              </a:rPr>
              <a:t>naunaitkutat</a:t>
            </a:r>
            <a:r>
              <a:rPr lang="en-CA" sz="2900" dirty="0" smtClean="0">
                <a:solidFill>
                  <a:schemeClr val="bg1"/>
                </a:solidFill>
              </a:rPr>
              <a:t>:</a:t>
            </a:r>
          </a:p>
          <a:p>
            <a:endParaRPr lang="en-CA" sz="2900" dirty="0" smtClean="0">
              <a:solidFill>
                <a:schemeClr val="bg1"/>
              </a:solidFill>
            </a:endParaRPr>
          </a:p>
          <a:p>
            <a:r>
              <a:rPr lang="en-CA" sz="2900" dirty="0" err="1" smtClean="0">
                <a:solidFill>
                  <a:schemeClr val="bg1"/>
                </a:solidFill>
              </a:rPr>
              <a:t>Angiyumik</a:t>
            </a:r>
            <a:r>
              <a:rPr lang="en-CA" sz="2900" dirty="0" smtClean="0">
                <a:solidFill>
                  <a:schemeClr val="bg1"/>
                </a:solidFill>
              </a:rPr>
              <a:t> </a:t>
            </a:r>
            <a:r>
              <a:rPr lang="en-CA" sz="2900" dirty="0" err="1" smtClean="0">
                <a:solidFill>
                  <a:schemeClr val="bg1"/>
                </a:solidFill>
              </a:rPr>
              <a:t>ikikliyuummirniqaqtuq</a:t>
            </a:r>
            <a:r>
              <a:rPr lang="en-CA" sz="2900" dirty="0" smtClean="0">
                <a:solidFill>
                  <a:schemeClr val="bg1"/>
                </a:solidFill>
              </a:rPr>
              <a:t> 2013-min </a:t>
            </a:r>
            <a:r>
              <a:rPr lang="en-CA" sz="2900" dirty="0" err="1" smtClean="0">
                <a:solidFill>
                  <a:schemeClr val="bg1"/>
                </a:solidFill>
              </a:rPr>
              <a:t>amigaitilaanginni</a:t>
            </a:r>
            <a:r>
              <a:rPr lang="en-CA" sz="2900" dirty="0" smtClean="0">
                <a:solidFill>
                  <a:schemeClr val="bg1"/>
                </a:solidFill>
              </a:rPr>
              <a:t> </a:t>
            </a:r>
            <a:r>
              <a:rPr lang="en-CA" sz="2900" dirty="0" err="1" smtClean="0">
                <a:solidFill>
                  <a:schemeClr val="bg1"/>
                </a:solidFill>
              </a:rPr>
              <a:t>nalautinniarhimanirnin</a:t>
            </a:r>
            <a:r>
              <a:rPr lang="en-CA" sz="2900" dirty="0" smtClean="0">
                <a:solidFill>
                  <a:schemeClr val="bg1"/>
                </a:solidFill>
              </a:rPr>
              <a:t> </a:t>
            </a:r>
            <a:r>
              <a:rPr lang="en-CA" sz="2900" dirty="0" err="1" smtClean="0">
                <a:solidFill>
                  <a:schemeClr val="bg1"/>
                </a:solidFill>
              </a:rPr>
              <a:t>imaa</a:t>
            </a:r>
            <a:r>
              <a:rPr lang="en-CA" sz="2900" dirty="0" smtClean="0">
                <a:solidFill>
                  <a:schemeClr val="bg1"/>
                </a:solidFill>
              </a:rPr>
              <a:t> 68,000 </a:t>
            </a:r>
            <a:r>
              <a:rPr lang="en-CA" sz="2900" dirty="0" err="1" smtClean="0">
                <a:solidFill>
                  <a:schemeClr val="bg1"/>
                </a:solidFill>
              </a:rPr>
              <a:t>tuktuinni</a:t>
            </a:r>
            <a:r>
              <a:rPr lang="en-CA" sz="2900" dirty="0" smtClean="0">
                <a:solidFill>
                  <a:schemeClr val="bg1"/>
                </a:solidFill>
              </a:rPr>
              <a:t>, 21% </a:t>
            </a:r>
            <a:r>
              <a:rPr lang="en-CA" sz="2900" dirty="0" err="1" smtClean="0">
                <a:solidFill>
                  <a:schemeClr val="bg1"/>
                </a:solidFill>
              </a:rPr>
              <a:t>ukiuq</a:t>
            </a:r>
            <a:r>
              <a:rPr lang="en-CA" sz="2900" dirty="0" smtClean="0">
                <a:solidFill>
                  <a:schemeClr val="bg1"/>
                </a:solidFill>
              </a:rPr>
              <a:t> </a:t>
            </a:r>
            <a:r>
              <a:rPr lang="en-CA" sz="2900" dirty="0" err="1" smtClean="0">
                <a:solidFill>
                  <a:schemeClr val="bg1"/>
                </a:solidFill>
              </a:rPr>
              <a:t>tamaat</a:t>
            </a:r>
            <a:r>
              <a:rPr lang="en-CA" sz="2900" dirty="0" smtClean="0">
                <a:solidFill>
                  <a:schemeClr val="bg1"/>
                </a:solidFill>
              </a:rPr>
              <a:t> </a:t>
            </a:r>
            <a:r>
              <a:rPr lang="en-CA" sz="2900" dirty="0" err="1" smtClean="0">
                <a:solidFill>
                  <a:schemeClr val="bg1"/>
                </a:solidFill>
              </a:rPr>
              <a:t>ikikliyuummirnikkut</a:t>
            </a:r>
            <a:r>
              <a:rPr lang="en-CA" sz="2900" dirty="0" smtClean="0">
                <a:solidFill>
                  <a:schemeClr val="bg1"/>
                </a:solidFill>
              </a:rPr>
              <a:t> </a:t>
            </a:r>
            <a:r>
              <a:rPr lang="en-CA" sz="2900" dirty="0" err="1" smtClean="0">
                <a:solidFill>
                  <a:schemeClr val="bg1"/>
                </a:solidFill>
              </a:rPr>
              <a:t>aktilaanga</a:t>
            </a:r>
            <a:endParaRPr lang="en-CA" sz="2900" dirty="0" smtClean="0">
              <a:solidFill>
                <a:schemeClr val="bg1"/>
              </a:solidFill>
            </a:endParaRPr>
          </a:p>
          <a:p>
            <a:r>
              <a:rPr lang="en-CA" sz="2900" dirty="0" err="1" smtClean="0">
                <a:solidFill>
                  <a:schemeClr val="bg1"/>
                </a:solidFill>
              </a:rPr>
              <a:t>Piniqaqtuq</a:t>
            </a:r>
            <a:r>
              <a:rPr lang="en-CA" sz="2900" dirty="0" smtClean="0">
                <a:solidFill>
                  <a:schemeClr val="bg1"/>
                </a:solidFill>
              </a:rPr>
              <a:t> </a:t>
            </a:r>
            <a:r>
              <a:rPr lang="en-CA" sz="2900" dirty="0" err="1" smtClean="0">
                <a:solidFill>
                  <a:schemeClr val="bg1"/>
                </a:solidFill>
              </a:rPr>
              <a:t>atpahikhimaliqtumik</a:t>
            </a:r>
            <a:r>
              <a:rPr lang="en-CA" sz="2900" dirty="0" smtClean="0">
                <a:solidFill>
                  <a:schemeClr val="bg1"/>
                </a:solidFill>
              </a:rPr>
              <a:t> </a:t>
            </a:r>
            <a:r>
              <a:rPr lang="en-CA" sz="2900" dirty="0" err="1" smtClean="0">
                <a:solidFill>
                  <a:schemeClr val="bg1"/>
                </a:solidFill>
              </a:rPr>
              <a:t>itpangninganin</a:t>
            </a:r>
            <a:r>
              <a:rPr lang="en-CA" sz="2900" dirty="0" smtClean="0">
                <a:solidFill>
                  <a:schemeClr val="bg1"/>
                </a:solidFill>
              </a:rPr>
              <a:t> </a:t>
            </a:r>
            <a:r>
              <a:rPr lang="en-CA" sz="2900" dirty="0" err="1" smtClean="0">
                <a:solidFill>
                  <a:schemeClr val="bg1"/>
                </a:solidFill>
              </a:rPr>
              <a:t>arnarlungni</a:t>
            </a:r>
            <a:r>
              <a:rPr lang="en-CA" sz="2900" dirty="0" smtClean="0">
                <a:solidFill>
                  <a:schemeClr val="bg1"/>
                </a:solidFill>
              </a:rPr>
              <a:t> </a:t>
            </a:r>
            <a:r>
              <a:rPr lang="en-CA" sz="2900" dirty="0" err="1" smtClean="0">
                <a:solidFill>
                  <a:schemeClr val="bg1"/>
                </a:solidFill>
              </a:rPr>
              <a:t>annaumanirnirnik</a:t>
            </a:r>
            <a:r>
              <a:rPr lang="en-CA" sz="2900" dirty="0" smtClean="0">
                <a:solidFill>
                  <a:schemeClr val="bg1"/>
                </a:solidFill>
              </a:rPr>
              <a:t> </a:t>
            </a:r>
            <a:r>
              <a:rPr lang="en-CA" sz="2900" dirty="0" err="1" smtClean="0">
                <a:solidFill>
                  <a:schemeClr val="bg1"/>
                </a:solidFill>
              </a:rPr>
              <a:t>aktilaanginni</a:t>
            </a:r>
            <a:r>
              <a:rPr lang="en-CA" sz="2900" dirty="0" smtClean="0">
                <a:solidFill>
                  <a:schemeClr val="bg1"/>
                </a:solidFill>
              </a:rPr>
              <a:t> </a:t>
            </a:r>
            <a:r>
              <a:rPr lang="en-CA" sz="2900" dirty="0" err="1" smtClean="0">
                <a:solidFill>
                  <a:schemeClr val="bg1"/>
                </a:solidFill>
              </a:rPr>
              <a:t>talvannga</a:t>
            </a:r>
            <a:r>
              <a:rPr lang="en-CA" sz="2900" dirty="0" smtClean="0">
                <a:solidFill>
                  <a:schemeClr val="bg1"/>
                </a:solidFill>
              </a:rPr>
              <a:t> 2012-min</a:t>
            </a:r>
          </a:p>
          <a:p>
            <a:r>
              <a:rPr lang="en-CA" sz="2900" dirty="0" err="1" smtClean="0">
                <a:solidFill>
                  <a:schemeClr val="bg1"/>
                </a:solidFill>
              </a:rPr>
              <a:t>Piniqaqtuq</a:t>
            </a:r>
            <a:r>
              <a:rPr lang="en-CA" sz="2900" dirty="0" smtClean="0">
                <a:solidFill>
                  <a:schemeClr val="bg1"/>
                </a:solidFill>
              </a:rPr>
              <a:t> </a:t>
            </a:r>
            <a:r>
              <a:rPr lang="en-CA" sz="2900" dirty="0" err="1" smtClean="0">
                <a:solidFill>
                  <a:schemeClr val="bg1"/>
                </a:solidFill>
              </a:rPr>
              <a:t>atpahikhimaliqtumik</a:t>
            </a:r>
            <a:r>
              <a:rPr lang="en-CA" sz="2900" dirty="0" smtClean="0">
                <a:solidFill>
                  <a:schemeClr val="bg1"/>
                </a:solidFill>
              </a:rPr>
              <a:t> </a:t>
            </a:r>
            <a:r>
              <a:rPr lang="en-CA" sz="2900" dirty="0" err="1" smtClean="0">
                <a:solidFill>
                  <a:schemeClr val="bg1"/>
                </a:solidFill>
              </a:rPr>
              <a:t>itpangninganin</a:t>
            </a:r>
            <a:r>
              <a:rPr lang="en-CA" sz="2900" dirty="0" smtClean="0">
                <a:solidFill>
                  <a:schemeClr val="bg1"/>
                </a:solidFill>
              </a:rPr>
              <a:t> </a:t>
            </a:r>
            <a:r>
              <a:rPr lang="en-CA" sz="2900" dirty="0" err="1" smtClean="0">
                <a:solidFill>
                  <a:schemeClr val="bg1"/>
                </a:solidFill>
              </a:rPr>
              <a:t>upinngaghani</a:t>
            </a:r>
            <a:r>
              <a:rPr lang="en-CA" sz="2900" dirty="0" smtClean="0">
                <a:solidFill>
                  <a:schemeClr val="bg1"/>
                </a:solidFill>
              </a:rPr>
              <a:t> </a:t>
            </a:r>
            <a:r>
              <a:rPr lang="en-CA" sz="2900" dirty="0" err="1" smtClean="0">
                <a:solidFill>
                  <a:schemeClr val="bg1"/>
                </a:solidFill>
              </a:rPr>
              <a:t>nurrani</a:t>
            </a:r>
            <a:r>
              <a:rPr lang="en-CA" sz="2900" dirty="0" smtClean="0">
                <a:solidFill>
                  <a:schemeClr val="bg1"/>
                </a:solidFill>
              </a:rPr>
              <a:t> : </a:t>
            </a:r>
            <a:r>
              <a:rPr lang="en-CA" sz="2900" dirty="0" err="1" smtClean="0">
                <a:solidFill>
                  <a:schemeClr val="bg1"/>
                </a:solidFill>
              </a:rPr>
              <a:t>kulavakni</a:t>
            </a:r>
            <a:r>
              <a:rPr lang="en-CA" sz="2900" dirty="0" smtClean="0">
                <a:solidFill>
                  <a:schemeClr val="bg1"/>
                </a:solidFill>
              </a:rPr>
              <a:t> </a:t>
            </a:r>
            <a:r>
              <a:rPr lang="en-CA" sz="2900" dirty="0" err="1" smtClean="0">
                <a:solidFill>
                  <a:schemeClr val="bg1"/>
                </a:solidFill>
              </a:rPr>
              <a:t>amigaitkutaqatigiinginni</a:t>
            </a:r>
            <a:r>
              <a:rPr lang="en-CA" sz="2900" dirty="0" smtClean="0">
                <a:solidFill>
                  <a:schemeClr val="bg1"/>
                </a:solidFill>
              </a:rPr>
              <a:t>, </a:t>
            </a:r>
            <a:r>
              <a:rPr lang="en-CA" sz="2900" dirty="0" err="1" smtClean="0">
                <a:solidFill>
                  <a:schemeClr val="bg1"/>
                </a:solidFill>
              </a:rPr>
              <a:t>ikittut</a:t>
            </a:r>
            <a:r>
              <a:rPr lang="en-CA" sz="2900" dirty="0" smtClean="0">
                <a:solidFill>
                  <a:schemeClr val="bg1"/>
                </a:solidFill>
              </a:rPr>
              <a:t> </a:t>
            </a:r>
            <a:r>
              <a:rPr lang="en-CA" sz="2900" dirty="0" err="1" smtClean="0">
                <a:solidFill>
                  <a:schemeClr val="bg1"/>
                </a:solidFill>
              </a:rPr>
              <a:t>nurriniit</a:t>
            </a:r>
            <a:r>
              <a:rPr lang="en-CA" sz="2900" dirty="0" smtClean="0">
                <a:solidFill>
                  <a:schemeClr val="bg1"/>
                </a:solidFill>
              </a:rPr>
              <a:t> </a:t>
            </a:r>
            <a:r>
              <a:rPr lang="en-CA" sz="2900" dirty="0" err="1" smtClean="0">
                <a:solidFill>
                  <a:schemeClr val="bg1"/>
                </a:solidFill>
              </a:rPr>
              <a:t>talvannga</a:t>
            </a:r>
            <a:r>
              <a:rPr lang="en-CA" sz="2900" dirty="0" smtClean="0">
                <a:solidFill>
                  <a:schemeClr val="bg1"/>
                </a:solidFill>
              </a:rPr>
              <a:t> 2012-min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644008" y="1207293"/>
            <a:ext cx="4038600" cy="4525963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CA" sz="3400" dirty="0" smtClean="0">
                <a:solidFill>
                  <a:schemeClr val="bg1"/>
                </a:solidFill>
              </a:rPr>
              <a:t>The 2015 population estimate was 38,592 caribou (down from 68,000 caribou in 2013).</a:t>
            </a:r>
          </a:p>
          <a:p>
            <a:endParaRPr lang="en-CA" sz="3400" dirty="0" smtClean="0">
              <a:solidFill>
                <a:schemeClr val="bg1"/>
              </a:solidFill>
            </a:endParaRPr>
          </a:p>
          <a:p>
            <a:endParaRPr lang="en-CA" sz="34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CA" sz="3400" dirty="0" smtClean="0">
                <a:solidFill>
                  <a:schemeClr val="bg1"/>
                </a:solidFill>
              </a:rPr>
              <a:t>Population demographic indicators:</a:t>
            </a:r>
          </a:p>
          <a:p>
            <a:endParaRPr lang="en-CA" sz="3400" dirty="0" smtClean="0">
              <a:solidFill>
                <a:schemeClr val="bg1"/>
              </a:solidFill>
            </a:endParaRPr>
          </a:p>
          <a:p>
            <a:r>
              <a:rPr lang="en-CA" sz="3400" dirty="0" smtClean="0">
                <a:solidFill>
                  <a:schemeClr val="bg1"/>
                </a:solidFill>
              </a:rPr>
              <a:t>There is a significant decline from 2013 population estimate of 68,000 caribou, 21% annual decline rate</a:t>
            </a:r>
          </a:p>
          <a:p>
            <a:r>
              <a:rPr lang="en-CA" sz="3400" dirty="0" smtClean="0">
                <a:solidFill>
                  <a:schemeClr val="bg1"/>
                </a:solidFill>
              </a:rPr>
              <a:t>There is a below normal adult female survival rate since 2012</a:t>
            </a:r>
          </a:p>
          <a:p>
            <a:r>
              <a:rPr lang="en-CA" sz="3400" dirty="0" smtClean="0">
                <a:solidFill>
                  <a:schemeClr val="bg1"/>
                </a:solidFill>
              </a:rPr>
              <a:t>There is a below normal spring calf : cow ratio, low productivity since 2012</a:t>
            </a:r>
            <a:endParaRPr lang="en-CA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323528" y="1052736"/>
            <a:ext cx="5400600" cy="0"/>
          </a:xfrm>
          <a:prstGeom prst="line">
            <a:avLst/>
          </a:prstGeom>
          <a:ln w="4762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Y:\Wildlife Management\Picture\Bathurst calving grounds work - Wright River June99\P000062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008" b="17040"/>
          <a:stretch/>
        </p:blipFill>
        <p:spPr bwMode="auto">
          <a:xfrm>
            <a:off x="1475656" y="5013176"/>
            <a:ext cx="6552728" cy="1475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8741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CA" sz="3600" b="1" dirty="0" smtClean="0">
                <a:solidFill>
                  <a:schemeClr val="bg1">
                    <a:lumMod val="95000"/>
                  </a:schemeClr>
                </a:solidFill>
              </a:rPr>
              <a:t>GN DOE Recommendations</a:t>
            </a:r>
            <a:endParaRPr lang="en-CA" sz="36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CA" dirty="0" err="1" smtClean="0">
                <a:solidFill>
                  <a:schemeClr val="bg1"/>
                </a:solidFill>
              </a:rPr>
              <a:t>Anguniarnikkut</a:t>
            </a:r>
            <a:r>
              <a:rPr lang="en-CA" dirty="0" smtClean="0">
                <a:solidFill>
                  <a:schemeClr val="bg1"/>
                </a:solidFill>
              </a:rPr>
              <a:t> </a:t>
            </a:r>
            <a:r>
              <a:rPr lang="en-CA" dirty="0" err="1" smtClean="0">
                <a:solidFill>
                  <a:schemeClr val="bg1"/>
                </a:solidFill>
              </a:rPr>
              <a:t>munarinikkut</a:t>
            </a:r>
            <a:r>
              <a:rPr lang="en-CA" dirty="0" smtClean="0">
                <a:solidFill>
                  <a:schemeClr val="bg1"/>
                </a:solidFill>
              </a:rPr>
              <a:t> </a:t>
            </a:r>
            <a:r>
              <a:rPr lang="en-CA" dirty="0" err="1" smtClean="0">
                <a:solidFill>
                  <a:schemeClr val="bg1"/>
                </a:solidFill>
              </a:rPr>
              <a:t>pinahuaruti</a:t>
            </a:r>
            <a:r>
              <a:rPr lang="en-CA" dirty="0" smtClean="0">
                <a:solidFill>
                  <a:schemeClr val="bg1"/>
                </a:solidFill>
              </a:rPr>
              <a:t> </a:t>
            </a:r>
            <a:r>
              <a:rPr lang="en-CA" dirty="0" err="1" smtClean="0">
                <a:solidFill>
                  <a:schemeClr val="bg1"/>
                </a:solidFill>
              </a:rPr>
              <a:t>nalautinniarhimayait</a:t>
            </a:r>
            <a:r>
              <a:rPr lang="en-CA" dirty="0" smtClean="0">
                <a:solidFill>
                  <a:schemeClr val="bg1"/>
                </a:solidFill>
              </a:rPr>
              <a:t> </a:t>
            </a:r>
            <a:r>
              <a:rPr lang="en-CA" dirty="0" err="1" smtClean="0">
                <a:solidFill>
                  <a:schemeClr val="bg1"/>
                </a:solidFill>
              </a:rPr>
              <a:t>tamainni</a:t>
            </a:r>
            <a:r>
              <a:rPr lang="en-CA" dirty="0" smtClean="0">
                <a:solidFill>
                  <a:schemeClr val="bg1"/>
                </a:solidFill>
              </a:rPr>
              <a:t> </a:t>
            </a:r>
            <a:r>
              <a:rPr lang="en-CA" dirty="0" err="1" smtClean="0">
                <a:solidFill>
                  <a:schemeClr val="bg1"/>
                </a:solidFill>
              </a:rPr>
              <a:t>anguniarnirni</a:t>
            </a:r>
            <a:r>
              <a:rPr lang="en-CA" dirty="0" smtClean="0">
                <a:solidFill>
                  <a:schemeClr val="bg1"/>
                </a:solidFill>
              </a:rPr>
              <a:t> (</a:t>
            </a:r>
            <a:r>
              <a:rPr lang="en-CA" dirty="0" err="1" smtClean="0">
                <a:solidFill>
                  <a:schemeClr val="bg1"/>
                </a:solidFill>
              </a:rPr>
              <a:t>tamainni</a:t>
            </a:r>
            <a:r>
              <a:rPr lang="en-CA" dirty="0" smtClean="0">
                <a:solidFill>
                  <a:schemeClr val="bg1"/>
                </a:solidFill>
              </a:rPr>
              <a:t> </a:t>
            </a:r>
            <a:r>
              <a:rPr lang="en-CA" dirty="0" err="1" smtClean="0">
                <a:solidFill>
                  <a:schemeClr val="bg1"/>
                </a:solidFill>
              </a:rPr>
              <a:t>pivikni</a:t>
            </a:r>
            <a:r>
              <a:rPr lang="en-CA" dirty="0" smtClean="0">
                <a:solidFill>
                  <a:schemeClr val="bg1"/>
                </a:solidFill>
              </a:rPr>
              <a:t>) </a:t>
            </a:r>
            <a:r>
              <a:rPr lang="en-CA" dirty="0" err="1" smtClean="0">
                <a:solidFill>
                  <a:schemeClr val="bg1"/>
                </a:solidFill>
              </a:rPr>
              <a:t>imaatut</a:t>
            </a:r>
            <a:r>
              <a:rPr lang="en-CA" dirty="0" smtClean="0">
                <a:solidFill>
                  <a:schemeClr val="bg1"/>
                </a:solidFill>
              </a:rPr>
              <a:t> 3,500 </a:t>
            </a:r>
            <a:r>
              <a:rPr lang="en-CA" dirty="0" err="1" smtClean="0">
                <a:solidFill>
                  <a:schemeClr val="bg1"/>
                </a:solidFill>
              </a:rPr>
              <a:t>tuktuit</a:t>
            </a:r>
            <a:r>
              <a:rPr lang="en-CA" dirty="0" smtClean="0">
                <a:solidFill>
                  <a:schemeClr val="bg1"/>
                </a:solidFill>
              </a:rPr>
              <a:t>. </a:t>
            </a:r>
            <a:r>
              <a:rPr lang="en-CA" dirty="0" err="1" smtClean="0">
                <a:solidFill>
                  <a:schemeClr val="bg1"/>
                </a:solidFill>
              </a:rPr>
              <a:t>Uvani</a:t>
            </a:r>
            <a:r>
              <a:rPr lang="en-CA" dirty="0" smtClean="0">
                <a:solidFill>
                  <a:schemeClr val="bg1"/>
                </a:solidFill>
              </a:rPr>
              <a:t>, </a:t>
            </a:r>
            <a:r>
              <a:rPr lang="en-CA" dirty="0" err="1" smtClean="0">
                <a:solidFill>
                  <a:schemeClr val="bg1"/>
                </a:solidFill>
              </a:rPr>
              <a:t>niqirhakkut</a:t>
            </a:r>
            <a:r>
              <a:rPr lang="en-CA" dirty="0" smtClean="0">
                <a:solidFill>
                  <a:schemeClr val="bg1"/>
                </a:solidFill>
              </a:rPr>
              <a:t> </a:t>
            </a:r>
            <a:r>
              <a:rPr lang="en-CA" dirty="0" err="1" smtClean="0">
                <a:solidFill>
                  <a:schemeClr val="bg1"/>
                </a:solidFill>
              </a:rPr>
              <a:t>anguniarniit</a:t>
            </a:r>
            <a:r>
              <a:rPr lang="en-CA" dirty="0" smtClean="0">
                <a:solidFill>
                  <a:schemeClr val="bg1"/>
                </a:solidFill>
              </a:rPr>
              <a:t> </a:t>
            </a:r>
            <a:r>
              <a:rPr lang="en-CA" dirty="0" err="1" smtClean="0">
                <a:solidFill>
                  <a:schemeClr val="bg1"/>
                </a:solidFill>
              </a:rPr>
              <a:t>Nunavunmi</a:t>
            </a:r>
            <a:r>
              <a:rPr lang="en-CA" dirty="0" smtClean="0">
                <a:solidFill>
                  <a:schemeClr val="bg1"/>
                </a:solidFill>
              </a:rPr>
              <a:t> </a:t>
            </a:r>
            <a:r>
              <a:rPr lang="en-CA" dirty="0" err="1" smtClean="0">
                <a:solidFill>
                  <a:schemeClr val="bg1"/>
                </a:solidFill>
              </a:rPr>
              <a:t>nalautinniarhimayut</a:t>
            </a:r>
            <a:r>
              <a:rPr lang="en-CA" dirty="0" smtClean="0">
                <a:solidFill>
                  <a:schemeClr val="bg1"/>
                </a:solidFill>
              </a:rPr>
              <a:t> </a:t>
            </a:r>
            <a:r>
              <a:rPr lang="en-CA" dirty="0" err="1" smtClean="0">
                <a:solidFill>
                  <a:schemeClr val="bg1"/>
                </a:solidFill>
              </a:rPr>
              <a:t>imaa</a:t>
            </a:r>
            <a:r>
              <a:rPr lang="en-CA" dirty="0" smtClean="0">
                <a:solidFill>
                  <a:schemeClr val="bg1"/>
                </a:solidFill>
              </a:rPr>
              <a:t> 1000 – 1500 (1250) </a:t>
            </a:r>
            <a:r>
              <a:rPr lang="en-CA" dirty="0" err="1" smtClean="0">
                <a:solidFill>
                  <a:schemeClr val="bg1"/>
                </a:solidFill>
              </a:rPr>
              <a:t>tuktuit</a:t>
            </a:r>
            <a:r>
              <a:rPr lang="en-CA" dirty="0" smtClean="0">
                <a:solidFill>
                  <a:schemeClr val="bg1"/>
                </a:solidFill>
              </a:rPr>
              <a:t> </a:t>
            </a:r>
            <a:r>
              <a:rPr lang="en-CA" dirty="0" err="1" smtClean="0">
                <a:solidFill>
                  <a:schemeClr val="bg1"/>
                </a:solidFill>
              </a:rPr>
              <a:t>ukiuq</a:t>
            </a:r>
            <a:r>
              <a:rPr lang="en-CA" dirty="0" smtClean="0">
                <a:solidFill>
                  <a:schemeClr val="bg1"/>
                </a:solidFill>
              </a:rPr>
              <a:t> </a:t>
            </a:r>
            <a:r>
              <a:rPr lang="en-CA" dirty="0" err="1" smtClean="0">
                <a:solidFill>
                  <a:schemeClr val="bg1"/>
                </a:solidFill>
              </a:rPr>
              <a:t>tamaat</a:t>
            </a:r>
            <a:r>
              <a:rPr lang="en-CA" dirty="0" smtClean="0">
                <a:solidFill>
                  <a:schemeClr val="bg1"/>
                </a:solidFill>
              </a:rPr>
              <a:t>, </a:t>
            </a:r>
            <a:r>
              <a:rPr lang="en-CA" dirty="0" err="1" smtClean="0">
                <a:solidFill>
                  <a:schemeClr val="bg1"/>
                </a:solidFill>
              </a:rPr>
              <a:t>pitjutipluni</a:t>
            </a:r>
            <a:r>
              <a:rPr lang="en-CA" dirty="0" smtClean="0">
                <a:solidFill>
                  <a:schemeClr val="bg1"/>
                </a:solidFill>
              </a:rPr>
              <a:t> 36%-</a:t>
            </a:r>
            <a:r>
              <a:rPr lang="en-CA" dirty="0" err="1" smtClean="0">
                <a:solidFill>
                  <a:schemeClr val="bg1"/>
                </a:solidFill>
              </a:rPr>
              <a:t>mik</a:t>
            </a:r>
            <a:r>
              <a:rPr lang="en-CA" dirty="0" smtClean="0">
                <a:solidFill>
                  <a:schemeClr val="bg1"/>
                </a:solidFill>
              </a:rPr>
              <a:t> </a:t>
            </a:r>
            <a:r>
              <a:rPr lang="en-CA" dirty="0" err="1" smtClean="0">
                <a:solidFill>
                  <a:schemeClr val="bg1"/>
                </a:solidFill>
              </a:rPr>
              <a:t>tamainni</a:t>
            </a:r>
            <a:r>
              <a:rPr lang="en-CA" dirty="0" smtClean="0">
                <a:solidFill>
                  <a:schemeClr val="bg1"/>
                </a:solidFill>
              </a:rPr>
              <a:t> </a:t>
            </a:r>
            <a:r>
              <a:rPr lang="en-CA" dirty="0" err="1" smtClean="0">
                <a:solidFill>
                  <a:schemeClr val="bg1"/>
                </a:solidFill>
              </a:rPr>
              <a:t>anguniarnirni</a:t>
            </a:r>
            <a:r>
              <a:rPr lang="en-CA" dirty="0" smtClean="0">
                <a:solidFill>
                  <a:schemeClr val="bg1"/>
                </a:solidFill>
              </a:rPr>
              <a:t>.</a:t>
            </a:r>
          </a:p>
          <a:p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CA" dirty="0" smtClean="0">
                <a:solidFill>
                  <a:schemeClr val="bg1"/>
                </a:solidFill>
              </a:rPr>
              <a:t>Harvest monitoring program estimates overall harvest (all sources) in the order of 3,500 caribou. Of this, subsistence harvest in Nunavut is estimated between 1000 – 1500 (1250)  caribou annually, representing 36% of overall harvest .</a:t>
            </a:r>
          </a:p>
          <a:p>
            <a:endParaRPr lang="en-CA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323528" y="1052736"/>
            <a:ext cx="5400600" cy="0"/>
          </a:xfrm>
          <a:prstGeom prst="line">
            <a:avLst/>
          </a:prstGeom>
          <a:ln w="4762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898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809084"/>
          </a:xfrm>
        </p:spPr>
        <p:txBody>
          <a:bodyPr>
            <a:normAutofit/>
          </a:bodyPr>
          <a:lstStyle/>
          <a:p>
            <a:pPr algn="l"/>
            <a:r>
              <a:rPr lang="en-CA" sz="3600" b="1" dirty="0" smtClean="0">
                <a:solidFill>
                  <a:schemeClr val="bg1">
                    <a:lumMod val="95000"/>
                  </a:schemeClr>
                </a:solidFill>
              </a:rPr>
              <a:t>GN DOE Proposed Recommendations</a:t>
            </a:r>
            <a:endParaRPr lang="en-CA" sz="3600" b="1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323528" y="1052736"/>
            <a:ext cx="5400600" cy="0"/>
          </a:xfrm>
          <a:prstGeom prst="line">
            <a:avLst/>
          </a:prstGeom>
          <a:ln w="4762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23528" y="4314001"/>
            <a:ext cx="65527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 smtClean="0">
                <a:solidFill>
                  <a:schemeClr val="bg1"/>
                </a:solidFill>
              </a:rPr>
              <a:t>38,000  caribou x  2.5% harvest rate =  950 caribou in total harvest (all sources)</a:t>
            </a:r>
            <a:endParaRPr lang="en-CA" sz="20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2693" y="4979378"/>
            <a:ext cx="698561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 smtClean="0">
                <a:solidFill>
                  <a:schemeClr val="bg1"/>
                </a:solidFill>
              </a:rPr>
              <a:t>Where </a:t>
            </a:r>
            <a:r>
              <a:rPr lang="en-CA" sz="2000" dirty="0">
                <a:solidFill>
                  <a:schemeClr val="bg1"/>
                </a:solidFill>
              </a:rPr>
              <a:t>1250/3500 = 36</a:t>
            </a:r>
            <a:r>
              <a:rPr lang="en-CA" sz="2000" dirty="0" smtClean="0">
                <a:solidFill>
                  <a:schemeClr val="bg1"/>
                </a:solidFill>
              </a:rPr>
              <a:t>%</a:t>
            </a:r>
          </a:p>
          <a:p>
            <a:r>
              <a:rPr lang="en-CA" sz="2000" dirty="0" smtClean="0">
                <a:solidFill>
                  <a:schemeClr val="bg1"/>
                </a:solidFill>
              </a:rPr>
              <a:t>950 caribou x 36%= 340 caribou for Nunavut</a:t>
            </a:r>
          </a:p>
          <a:p>
            <a:r>
              <a:rPr lang="en-CA" sz="2400" dirty="0">
                <a:solidFill>
                  <a:schemeClr val="bg1"/>
                </a:solidFill>
              </a:rPr>
              <a:t>	</a:t>
            </a:r>
            <a:r>
              <a:rPr lang="en-CA" sz="2400" dirty="0" smtClean="0">
                <a:solidFill>
                  <a:schemeClr val="bg1"/>
                </a:solidFill>
              </a:rPr>
              <a:t>	</a:t>
            </a:r>
            <a:endParaRPr lang="en-CA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64088" y="6072610"/>
            <a:ext cx="44102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dirty="0" smtClean="0">
                <a:solidFill>
                  <a:schemeClr val="bg1"/>
                </a:solidFill>
              </a:rPr>
              <a:t>NU TAH = 340 males</a:t>
            </a:r>
            <a:endParaRPr lang="en-CA" sz="2400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54391" y="3496816"/>
            <a:ext cx="86341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CA" dirty="0" smtClean="0">
                <a:solidFill>
                  <a:schemeClr val="bg1"/>
                </a:solidFill>
              </a:rPr>
              <a:t>NUNAVUNMI </a:t>
            </a:r>
            <a:r>
              <a:rPr lang="en-US" dirty="0" smtClean="0">
                <a:solidFill>
                  <a:schemeClr val="bg1"/>
                </a:solidFill>
              </a:rPr>
              <a:t>TAMATQIQHIMAYUT PITQUYAUHIMAYUT ANGUNIAQTAUYUKHAT </a:t>
            </a:r>
          </a:p>
          <a:p>
            <a:pPr algn="r"/>
            <a:r>
              <a:rPr lang="en-US" sz="2400" dirty="0" smtClean="0">
                <a:solidFill>
                  <a:schemeClr val="bg1"/>
                </a:solidFill>
              </a:rPr>
              <a:t>(NU</a:t>
            </a:r>
            <a:r>
              <a:rPr lang="en-CA" sz="2400" dirty="0" smtClean="0">
                <a:solidFill>
                  <a:schemeClr val="bg1"/>
                </a:solidFill>
              </a:rPr>
              <a:t> TAH) = 340 </a:t>
            </a:r>
            <a:r>
              <a:rPr lang="en-CA" sz="2400" dirty="0" err="1" smtClean="0">
                <a:solidFill>
                  <a:schemeClr val="bg1"/>
                </a:solidFill>
              </a:rPr>
              <a:t>anguhalluit</a:t>
            </a:r>
            <a:endParaRPr lang="en-CA" sz="2400" dirty="0">
              <a:solidFill>
                <a:schemeClr val="bg1"/>
              </a:solidFill>
            </a:endParaRPr>
          </a:p>
        </p:txBody>
      </p:sp>
      <p:sp>
        <p:nvSpPr>
          <p:cNvPr id="10" name="TextBox 7"/>
          <p:cNvSpPr txBox="1"/>
          <p:nvPr/>
        </p:nvSpPr>
        <p:spPr>
          <a:xfrm>
            <a:off x="320383" y="2420888"/>
            <a:ext cx="724733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2000" dirty="0" err="1" smtClean="0">
                <a:solidFill>
                  <a:schemeClr val="bg1"/>
                </a:solidFill>
              </a:rPr>
              <a:t>Taimaatut</a:t>
            </a:r>
            <a:r>
              <a:rPr lang="en-CA" sz="2000" dirty="0" smtClean="0">
                <a:solidFill>
                  <a:schemeClr val="bg1"/>
                </a:solidFill>
              </a:rPr>
              <a:t> </a:t>
            </a:r>
            <a:r>
              <a:rPr lang="en-CA" sz="2000" dirty="0">
                <a:solidFill>
                  <a:schemeClr val="bg1"/>
                </a:solidFill>
              </a:rPr>
              <a:t>1250/3500 = 36</a:t>
            </a:r>
            <a:r>
              <a:rPr lang="en-CA" sz="2000" dirty="0" smtClean="0">
                <a:solidFill>
                  <a:schemeClr val="bg1"/>
                </a:solidFill>
              </a:rPr>
              <a:t>%</a:t>
            </a:r>
          </a:p>
          <a:p>
            <a:r>
              <a:rPr lang="en-CA" sz="2000" dirty="0" smtClean="0">
                <a:solidFill>
                  <a:schemeClr val="bg1"/>
                </a:solidFill>
              </a:rPr>
              <a:t>950 </a:t>
            </a:r>
            <a:r>
              <a:rPr lang="en-CA" sz="2000" dirty="0" err="1" smtClean="0">
                <a:solidFill>
                  <a:schemeClr val="bg1"/>
                </a:solidFill>
              </a:rPr>
              <a:t>tuktuit</a:t>
            </a:r>
            <a:r>
              <a:rPr lang="en-CA" sz="2000" dirty="0" smtClean="0">
                <a:solidFill>
                  <a:schemeClr val="bg1"/>
                </a:solidFill>
              </a:rPr>
              <a:t> x 36%= 340 </a:t>
            </a:r>
            <a:r>
              <a:rPr lang="en-CA" sz="2000" dirty="0" err="1" smtClean="0">
                <a:solidFill>
                  <a:schemeClr val="bg1"/>
                </a:solidFill>
              </a:rPr>
              <a:t>tuktuit</a:t>
            </a:r>
            <a:r>
              <a:rPr lang="en-CA" sz="2000" dirty="0" smtClean="0">
                <a:solidFill>
                  <a:schemeClr val="bg1"/>
                </a:solidFill>
              </a:rPr>
              <a:t> </a:t>
            </a:r>
            <a:r>
              <a:rPr lang="en-CA" sz="2000" dirty="0" err="1" smtClean="0">
                <a:solidFill>
                  <a:schemeClr val="bg1"/>
                </a:solidFill>
              </a:rPr>
              <a:t>Nunavunmun</a:t>
            </a:r>
            <a:endParaRPr lang="en-CA" sz="2000" dirty="0" smtClean="0">
              <a:solidFill>
                <a:schemeClr val="bg1"/>
              </a:solidFill>
            </a:endParaRPr>
          </a:p>
          <a:p>
            <a:r>
              <a:rPr lang="en-CA" sz="2400" dirty="0">
                <a:solidFill>
                  <a:schemeClr val="bg1"/>
                </a:solidFill>
              </a:rPr>
              <a:t>	</a:t>
            </a:r>
            <a:r>
              <a:rPr lang="en-CA" sz="2400" dirty="0" smtClean="0">
                <a:solidFill>
                  <a:schemeClr val="bg1"/>
                </a:solidFill>
              </a:rPr>
              <a:t>	</a:t>
            </a:r>
            <a:endParaRPr lang="en-CA" sz="2400" dirty="0">
              <a:solidFill>
                <a:schemeClr val="bg1"/>
              </a:solidFill>
            </a:endParaRPr>
          </a:p>
        </p:txBody>
      </p:sp>
      <p:sp>
        <p:nvSpPr>
          <p:cNvPr id="12" name="TextBox 2"/>
          <p:cNvSpPr txBox="1"/>
          <p:nvPr/>
        </p:nvSpPr>
        <p:spPr>
          <a:xfrm>
            <a:off x="311821" y="1548152"/>
            <a:ext cx="7920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2000" dirty="0" smtClean="0">
                <a:solidFill>
                  <a:schemeClr val="bg1"/>
                </a:solidFill>
              </a:rPr>
              <a:t>38,000 </a:t>
            </a:r>
            <a:r>
              <a:rPr lang="en-CA" sz="2000" dirty="0" err="1" smtClean="0">
                <a:solidFill>
                  <a:schemeClr val="bg1"/>
                </a:solidFill>
              </a:rPr>
              <a:t>tuktuit</a:t>
            </a:r>
            <a:r>
              <a:rPr lang="en-CA" sz="2000" dirty="0" smtClean="0">
                <a:solidFill>
                  <a:schemeClr val="bg1"/>
                </a:solidFill>
              </a:rPr>
              <a:t>  x  2.5% </a:t>
            </a:r>
            <a:r>
              <a:rPr lang="en-CA" sz="2000" dirty="0" err="1" smtClean="0">
                <a:solidFill>
                  <a:schemeClr val="bg1"/>
                </a:solidFill>
              </a:rPr>
              <a:t>anguniarnikkut</a:t>
            </a:r>
            <a:r>
              <a:rPr lang="en-CA" sz="2000" dirty="0" smtClean="0">
                <a:solidFill>
                  <a:schemeClr val="bg1"/>
                </a:solidFill>
              </a:rPr>
              <a:t> </a:t>
            </a:r>
            <a:r>
              <a:rPr lang="en-CA" sz="2000" dirty="0" err="1" smtClean="0">
                <a:solidFill>
                  <a:schemeClr val="bg1"/>
                </a:solidFill>
              </a:rPr>
              <a:t>aktilaanga</a:t>
            </a:r>
            <a:r>
              <a:rPr lang="en-CA" sz="2000" dirty="0" smtClean="0">
                <a:solidFill>
                  <a:schemeClr val="bg1"/>
                </a:solidFill>
              </a:rPr>
              <a:t> =  950 </a:t>
            </a:r>
            <a:r>
              <a:rPr lang="en-CA" sz="2000" dirty="0" err="1" smtClean="0">
                <a:solidFill>
                  <a:schemeClr val="bg1"/>
                </a:solidFill>
              </a:rPr>
              <a:t>tuktuit</a:t>
            </a:r>
            <a:r>
              <a:rPr lang="en-CA" sz="2000" dirty="0" smtClean="0">
                <a:solidFill>
                  <a:schemeClr val="bg1"/>
                </a:solidFill>
              </a:rPr>
              <a:t> </a:t>
            </a:r>
            <a:r>
              <a:rPr lang="en-CA" sz="2000" dirty="0" err="1" smtClean="0">
                <a:solidFill>
                  <a:schemeClr val="bg1"/>
                </a:solidFill>
              </a:rPr>
              <a:t>talvani</a:t>
            </a:r>
            <a:r>
              <a:rPr lang="en-CA" sz="2000" dirty="0" smtClean="0">
                <a:solidFill>
                  <a:schemeClr val="bg1"/>
                </a:solidFill>
              </a:rPr>
              <a:t> </a:t>
            </a:r>
            <a:r>
              <a:rPr lang="en-CA" sz="2000" dirty="0" err="1" smtClean="0">
                <a:solidFill>
                  <a:schemeClr val="bg1"/>
                </a:solidFill>
              </a:rPr>
              <a:t>tamatqiutihimayunik</a:t>
            </a:r>
            <a:r>
              <a:rPr lang="en-CA" sz="2000" dirty="0" smtClean="0">
                <a:solidFill>
                  <a:schemeClr val="bg1"/>
                </a:solidFill>
              </a:rPr>
              <a:t> </a:t>
            </a:r>
            <a:r>
              <a:rPr lang="en-CA" sz="2000" dirty="0" err="1" smtClean="0">
                <a:solidFill>
                  <a:schemeClr val="bg1"/>
                </a:solidFill>
              </a:rPr>
              <a:t>anguniaqtauyukhani</a:t>
            </a:r>
            <a:r>
              <a:rPr lang="en-CA" sz="2000" dirty="0" smtClean="0">
                <a:solidFill>
                  <a:schemeClr val="bg1"/>
                </a:solidFill>
              </a:rPr>
              <a:t> (</a:t>
            </a:r>
            <a:r>
              <a:rPr lang="en-CA" sz="2000" dirty="0" err="1" smtClean="0">
                <a:solidFill>
                  <a:schemeClr val="bg1"/>
                </a:solidFill>
              </a:rPr>
              <a:t>tamainnin</a:t>
            </a:r>
            <a:r>
              <a:rPr lang="en-CA" sz="2000" dirty="0" smtClean="0">
                <a:solidFill>
                  <a:schemeClr val="bg1"/>
                </a:solidFill>
              </a:rPr>
              <a:t> </a:t>
            </a:r>
            <a:r>
              <a:rPr lang="en-CA" sz="2000" dirty="0" err="1" smtClean="0">
                <a:solidFill>
                  <a:schemeClr val="bg1"/>
                </a:solidFill>
              </a:rPr>
              <a:t>piviknin</a:t>
            </a:r>
            <a:r>
              <a:rPr lang="en-CA" sz="2000" dirty="0" smtClean="0">
                <a:solidFill>
                  <a:schemeClr val="bg1"/>
                </a:solidFill>
              </a:rPr>
              <a:t>)</a:t>
            </a:r>
            <a:endParaRPr lang="en-CA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235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9512" y="26064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2700" b="1" dirty="0" smtClean="0">
                <a:solidFill>
                  <a:schemeClr val="bg1">
                    <a:lumMod val="95000"/>
                  </a:schemeClr>
                </a:solidFill>
              </a:rPr>
              <a:t>Nunavut </a:t>
            </a:r>
            <a:r>
              <a:rPr lang="en-US" sz="2700" b="1" dirty="0" err="1" smtClean="0">
                <a:solidFill>
                  <a:schemeClr val="bg1">
                    <a:lumMod val="95000"/>
                  </a:schemeClr>
                </a:solidFill>
              </a:rPr>
              <a:t>Kavamatkunni</a:t>
            </a:r>
            <a:r>
              <a:rPr lang="en-US" sz="2700" b="1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2700" b="1" dirty="0" err="1" smtClean="0">
                <a:solidFill>
                  <a:schemeClr val="bg1">
                    <a:lumMod val="95000"/>
                  </a:schemeClr>
                </a:solidFill>
              </a:rPr>
              <a:t>Avatiliqiyikkut</a:t>
            </a:r>
            <a:r>
              <a:rPr lang="en-US" sz="2700" b="1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2700" b="1" dirty="0" err="1" smtClean="0">
                <a:solidFill>
                  <a:schemeClr val="bg1">
                    <a:lumMod val="95000"/>
                  </a:schemeClr>
                </a:solidFill>
              </a:rPr>
              <a:t>Havakviat</a:t>
            </a:r>
            <a:r>
              <a:rPr lang="en-US" sz="2700" b="1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2700" b="1" dirty="0" err="1" smtClean="0">
                <a:solidFill>
                  <a:schemeClr val="bg1">
                    <a:lumMod val="95000"/>
                  </a:schemeClr>
                </a:solidFill>
              </a:rPr>
              <a:t>havagutaa</a:t>
            </a:r>
            <a:r>
              <a:rPr lang="en-US" sz="2700" b="1" dirty="0" smtClean="0">
                <a:solidFill>
                  <a:schemeClr val="bg1">
                    <a:lumMod val="95000"/>
                  </a:schemeClr>
                </a:solidFill>
              </a:rPr>
              <a:t/>
            </a:r>
            <a:br>
              <a:rPr lang="en-US" sz="2700" b="1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en-US" sz="2700" b="1" dirty="0" smtClean="0">
                <a:solidFill>
                  <a:schemeClr val="bg1">
                    <a:lumMod val="95000"/>
                  </a:schemeClr>
                </a:solidFill>
              </a:rPr>
              <a:t>Government of Nunavut, DOE mandate</a:t>
            </a:r>
            <a:r>
              <a:rPr lang="en-US" sz="3600" b="1" dirty="0" smtClean="0">
                <a:solidFill>
                  <a:schemeClr val="bg1">
                    <a:lumMod val="95000"/>
                  </a:schemeClr>
                </a:solidFill>
              </a:rPr>
              <a:t/>
            </a:r>
            <a:br>
              <a:rPr lang="en-US" sz="3600" b="1" dirty="0" smtClean="0">
                <a:solidFill>
                  <a:schemeClr val="bg1">
                    <a:lumMod val="95000"/>
                  </a:schemeClr>
                </a:solidFill>
              </a:rPr>
            </a:br>
            <a:endParaRPr lang="en-CA" sz="36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716016" y="1412776"/>
            <a:ext cx="4038600" cy="4525963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CA" sz="3000" dirty="0" smtClean="0">
                <a:solidFill>
                  <a:schemeClr val="bg1"/>
                </a:solidFill>
              </a:rPr>
              <a:t>The DOE Wildlife Management division has a legislated mandate for the management of terrestrial wildlife species in Nunavut, including on-going responsibility for the co-management of Nunavut wildlife as obligated under the NLCA. </a:t>
            </a:r>
          </a:p>
          <a:p>
            <a:endParaRPr lang="en-CA" sz="30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CA" sz="3000" dirty="0" smtClean="0">
                <a:solidFill>
                  <a:schemeClr val="bg1"/>
                </a:solidFill>
              </a:rPr>
              <a:t>One of the primary goals of the Division is to achieve a balanced approach to wildlife management that uses both science and Inuit </a:t>
            </a:r>
            <a:r>
              <a:rPr lang="en-CA" sz="3000" dirty="0" err="1" smtClean="0">
                <a:solidFill>
                  <a:schemeClr val="bg1"/>
                </a:solidFill>
              </a:rPr>
              <a:t>Qaujimajatuqangit</a:t>
            </a:r>
            <a:r>
              <a:rPr lang="en-CA" sz="3000" dirty="0" smtClean="0">
                <a:solidFill>
                  <a:schemeClr val="bg1"/>
                </a:solidFill>
              </a:rPr>
              <a:t> (IQ). </a:t>
            </a:r>
          </a:p>
          <a:p>
            <a:endParaRPr lang="en-CA" sz="30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CA" sz="3000" b="1" dirty="0" smtClean="0">
                <a:solidFill>
                  <a:schemeClr val="bg1"/>
                </a:solidFill>
              </a:rPr>
              <a:t>Objectives</a:t>
            </a:r>
          </a:p>
          <a:p>
            <a:endParaRPr lang="en-CA" sz="3000" b="1" dirty="0" smtClean="0">
              <a:solidFill>
                <a:schemeClr val="bg1"/>
              </a:solidFill>
            </a:endParaRPr>
          </a:p>
          <a:p>
            <a:r>
              <a:rPr lang="en-CA" sz="3000" dirty="0" smtClean="0">
                <a:solidFill>
                  <a:schemeClr val="bg1"/>
                </a:solidFill>
              </a:rPr>
              <a:t>The objectives of the Wildlife Management division are to:</a:t>
            </a:r>
          </a:p>
          <a:p>
            <a:pPr marL="285750" indent="-285750"/>
            <a:r>
              <a:rPr lang="en-CA" sz="3000" dirty="0" smtClean="0">
                <a:solidFill>
                  <a:schemeClr val="bg1"/>
                </a:solidFill>
              </a:rPr>
              <a:t>Provide up-to-date information from various sources; </a:t>
            </a:r>
          </a:p>
          <a:p>
            <a:pPr marL="285750" indent="-285750"/>
            <a:r>
              <a:rPr lang="en-CA" sz="3000" dirty="0" smtClean="0">
                <a:solidFill>
                  <a:schemeClr val="bg1"/>
                </a:solidFill>
              </a:rPr>
              <a:t>Develop wildlife management plans with co-management partners in order to protect wildlife populations; </a:t>
            </a:r>
          </a:p>
          <a:p>
            <a:pPr marL="285750" indent="-285750"/>
            <a:r>
              <a:rPr lang="en-CA" sz="3000" dirty="0" smtClean="0">
                <a:solidFill>
                  <a:schemeClr val="bg1"/>
                </a:solidFill>
              </a:rPr>
              <a:t>Provide support and resources to co-management partners and harvesters; </a:t>
            </a:r>
          </a:p>
          <a:p>
            <a:pPr marL="265113"/>
            <a:r>
              <a:rPr lang="en-CA" sz="3000" dirty="0" smtClean="0">
                <a:solidFill>
                  <a:schemeClr val="bg1"/>
                </a:solidFill>
              </a:rPr>
              <a:t>and, </a:t>
            </a:r>
          </a:p>
          <a:p>
            <a:pPr marL="285750" indent="-285750"/>
            <a:r>
              <a:rPr lang="en-CA" sz="3000" dirty="0" smtClean="0">
                <a:solidFill>
                  <a:schemeClr val="bg1"/>
                </a:solidFill>
              </a:rPr>
              <a:t>Ensure legislative and regulatory compliance through education and enforcement.</a:t>
            </a:r>
          </a:p>
          <a:p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9512" y="1412776"/>
            <a:ext cx="4038600" cy="4525963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CA" sz="3000" dirty="0" err="1" smtClean="0">
                <a:solidFill>
                  <a:schemeClr val="bg1"/>
                </a:solidFill>
              </a:rPr>
              <a:t>Avatiliqiyikkut</a:t>
            </a:r>
            <a:r>
              <a:rPr lang="en-CA" sz="3000" dirty="0" smtClean="0">
                <a:solidFill>
                  <a:schemeClr val="bg1"/>
                </a:solidFill>
              </a:rPr>
              <a:t> </a:t>
            </a:r>
            <a:r>
              <a:rPr lang="en-CA" sz="3000" dirty="0" err="1" smtClean="0">
                <a:solidFill>
                  <a:schemeClr val="bg1"/>
                </a:solidFill>
              </a:rPr>
              <a:t>Havakviani</a:t>
            </a:r>
            <a:r>
              <a:rPr lang="en-CA" sz="3000" dirty="0" smtClean="0">
                <a:solidFill>
                  <a:schemeClr val="bg1"/>
                </a:solidFill>
              </a:rPr>
              <a:t> </a:t>
            </a:r>
            <a:r>
              <a:rPr lang="en-CA" sz="3000" dirty="0" err="1" smtClean="0">
                <a:solidFill>
                  <a:schemeClr val="bg1"/>
                </a:solidFill>
              </a:rPr>
              <a:t>Uumayulirinikkut</a:t>
            </a:r>
            <a:r>
              <a:rPr lang="en-CA" sz="3000" dirty="0" smtClean="0">
                <a:solidFill>
                  <a:schemeClr val="bg1"/>
                </a:solidFill>
              </a:rPr>
              <a:t> </a:t>
            </a:r>
            <a:r>
              <a:rPr lang="en-CA" sz="3000" dirty="0" err="1" smtClean="0">
                <a:solidFill>
                  <a:schemeClr val="bg1"/>
                </a:solidFill>
              </a:rPr>
              <a:t>havakviat</a:t>
            </a:r>
            <a:r>
              <a:rPr lang="en-CA" sz="3000" dirty="0" smtClean="0">
                <a:solidFill>
                  <a:schemeClr val="bg1"/>
                </a:solidFill>
              </a:rPr>
              <a:t> </a:t>
            </a:r>
            <a:r>
              <a:rPr lang="en-CA" sz="3000" dirty="0" err="1" smtClean="0">
                <a:solidFill>
                  <a:schemeClr val="bg1"/>
                </a:solidFill>
              </a:rPr>
              <a:t>maligakkut</a:t>
            </a:r>
            <a:r>
              <a:rPr lang="en-CA" sz="3000" dirty="0" smtClean="0">
                <a:solidFill>
                  <a:schemeClr val="bg1"/>
                </a:solidFill>
              </a:rPr>
              <a:t> </a:t>
            </a:r>
            <a:r>
              <a:rPr lang="en-CA" sz="3000" dirty="0" err="1" smtClean="0">
                <a:solidFill>
                  <a:schemeClr val="bg1"/>
                </a:solidFill>
              </a:rPr>
              <a:t>havagutiqaqtut</a:t>
            </a:r>
            <a:r>
              <a:rPr lang="en-CA" sz="3000" dirty="0" smtClean="0">
                <a:solidFill>
                  <a:schemeClr val="bg1"/>
                </a:solidFill>
              </a:rPr>
              <a:t> </a:t>
            </a:r>
            <a:r>
              <a:rPr lang="en-CA" sz="3000" dirty="0" err="1" smtClean="0">
                <a:solidFill>
                  <a:schemeClr val="bg1"/>
                </a:solidFill>
              </a:rPr>
              <a:t>munarinikkut</a:t>
            </a:r>
            <a:r>
              <a:rPr lang="en-CA" sz="3000" dirty="0" smtClean="0">
                <a:solidFill>
                  <a:schemeClr val="bg1"/>
                </a:solidFill>
              </a:rPr>
              <a:t> </a:t>
            </a:r>
            <a:r>
              <a:rPr lang="en-CA" sz="3000" dirty="0" err="1" smtClean="0">
                <a:solidFill>
                  <a:schemeClr val="bg1"/>
                </a:solidFill>
              </a:rPr>
              <a:t>nunani</a:t>
            </a:r>
            <a:r>
              <a:rPr lang="en-CA" sz="3000" dirty="0" smtClean="0">
                <a:solidFill>
                  <a:schemeClr val="bg1"/>
                </a:solidFill>
              </a:rPr>
              <a:t> </a:t>
            </a:r>
            <a:r>
              <a:rPr lang="en-CA" sz="3000" dirty="0" err="1" smtClean="0">
                <a:solidFill>
                  <a:schemeClr val="bg1"/>
                </a:solidFill>
              </a:rPr>
              <a:t>uumayunik</a:t>
            </a:r>
            <a:r>
              <a:rPr lang="en-CA" sz="3000" dirty="0" smtClean="0">
                <a:solidFill>
                  <a:schemeClr val="bg1"/>
                </a:solidFill>
              </a:rPr>
              <a:t> </a:t>
            </a:r>
            <a:r>
              <a:rPr lang="en-CA" sz="3000" dirty="0" err="1" smtClean="0">
                <a:solidFill>
                  <a:schemeClr val="bg1"/>
                </a:solidFill>
              </a:rPr>
              <a:t>Nunavunmi</a:t>
            </a:r>
            <a:r>
              <a:rPr lang="en-CA" sz="3000" dirty="0" smtClean="0">
                <a:solidFill>
                  <a:schemeClr val="bg1"/>
                </a:solidFill>
              </a:rPr>
              <a:t>, </a:t>
            </a:r>
            <a:r>
              <a:rPr lang="en-CA" sz="3000" dirty="0" err="1" smtClean="0">
                <a:solidFill>
                  <a:schemeClr val="bg1"/>
                </a:solidFill>
              </a:rPr>
              <a:t>ilauyullu</a:t>
            </a:r>
            <a:r>
              <a:rPr lang="en-CA" sz="3000" dirty="0" smtClean="0">
                <a:solidFill>
                  <a:schemeClr val="bg1"/>
                </a:solidFill>
              </a:rPr>
              <a:t> </a:t>
            </a:r>
            <a:r>
              <a:rPr lang="en-CA" sz="3000" dirty="0" err="1" smtClean="0">
                <a:solidFill>
                  <a:schemeClr val="bg1"/>
                </a:solidFill>
              </a:rPr>
              <a:t>aularaanginnaqtunik</a:t>
            </a:r>
            <a:r>
              <a:rPr lang="en-CA" sz="3000" dirty="0" smtClean="0">
                <a:solidFill>
                  <a:schemeClr val="bg1"/>
                </a:solidFill>
              </a:rPr>
              <a:t> </a:t>
            </a:r>
            <a:r>
              <a:rPr lang="en-CA" sz="3000" dirty="0" err="1" smtClean="0">
                <a:solidFill>
                  <a:schemeClr val="bg1"/>
                </a:solidFill>
              </a:rPr>
              <a:t>munarinirnik</a:t>
            </a:r>
            <a:r>
              <a:rPr lang="en-CA" sz="3000" dirty="0" smtClean="0">
                <a:solidFill>
                  <a:schemeClr val="bg1"/>
                </a:solidFill>
              </a:rPr>
              <a:t> </a:t>
            </a:r>
            <a:r>
              <a:rPr lang="en-CA" sz="3000" dirty="0" err="1" smtClean="0">
                <a:solidFill>
                  <a:schemeClr val="bg1"/>
                </a:solidFill>
              </a:rPr>
              <a:t>atauttikkut-aulapkaitjutainni</a:t>
            </a:r>
            <a:r>
              <a:rPr lang="en-CA" sz="3000" dirty="0" smtClean="0">
                <a:solidFill>
                  <a:schemeClr val="bg1"/>
                </a:solidFill>
              </a:rPr>
              <a:t> </a:t>
            </a:r>
            <a:r>
              <a:rPr lang="en-CA" sz="3000" dirty="0" err="1" smtClean="0">
                <a:solidFill>
                  <a:schemeClr val="bg1"/>
                </a:solidFill>
              </a:rPr>
              <a:t>Nunavumi</a:t>
            </a:r>
            <a:r>
              <a:rPr lang="en-CA" sz="3000" dirty="0" smtClean="0">
                <a:solidFill>
                  <a:schemeClr val="bg1"/>
                </a:solidFill>
              </a:rPr>
              <a:t> </a:t>
            </a:r>
            <a:r>
              <a:rPr lang="en-CA" sz="3000" dirty="0" err="1" smtClean="0">
                <a:solidFill>
                  <a:schemeClr val="bg1"/>
                </a:solidFill>
              </a:rPr>
              <a:t>uumayuni</a:t>
            </a:r>
            <a:r>
              <a:rPr lang="en-CA" sz="3000" dirty="0" smtClean="0">
                <a:solidFill>
                  <a:schemeClr val="bg1"/>
                </a:solidFill>
              </a:rPr>
              <a:t> </a:t>
            </a:r>
            <a:r>
              <a:rPr lang="en-CA" sz="3000" dirty="0" err="1" smtClean="0">
                <a:solidFill>
                  <a:schemeClr val="bg1"/>
                </a:solidFill>
              </a:rPr>
              <a:t>pitquyauhimayumi</a:t>
            </a:r>
            <a:r>
              <a:rPr lang="en-CA" sz="3000" dirty="0" smtClean="0">
                <a:solidFill>
                  <a:schemeClr val="bg1"/>
                </a:solidFill>
              </a:rPr>
              <a:t> </a:t>
            </a:r>
            <a:r>
              <a:rPr lang="en-CA" sz="3000" dirty="0" err="1" smtClean="0">
                <a:solidFill>
                  <a:schemeClr val="bg1"/>
                </a:solidFill>
              </a:rPr>
              <a:t>ataani</a:t>
            </a:r>
            <a:r>
              <a:rPr lang="en-CA" sz="3000" dirty="0" smtClean="0">
                <a:solidFill>
                  <a:schemeClr val="bg1"/>
                </a:solidFill>
              </a:rPr>
              <a:t> </a:t>
            </a:r>
            <a:r>
              <a:rPr lang="en-CA" sz="3000" dirty="0" err="1" smtClean="0">
                <a:solidFill>
                  <a:schemeClr val="bg1"/>
                </a:solidFill>
              </a:rPr>
              <a:t>Nunavunmi</a:t>
            </a:r>
            <a:r>
              <a:rPr lang="en-CA" sz="3000" dirty="0" smtClean="0">
                <a:solidFill>
                  <a:schemeClr val="bg1"/>
                </a:solidFill>
              </a:rPr>
              <a:t> </a:t>
            </a:r>
            <a:r>
              <a:rPr lang="en-CA" sz="3000" dirty="0" err="1" smtClean="0">
                <a:solidFill>
                  <a:schemeClr val="bg1"/>
                </a:solidFill>
              </a:rPr>
              <a:t>Nunatarnikkut</a:t>
            </a:r>
            <a:r>
              <a:rPr lang="en-CA" sz="3000" dirty="0" smtClean="0">
                <a:solidFill>
                  <a:schemeClr val="bg1"/>
                </a:solidFill>
              </a:rPr>
              <a:t> </a:t>
            </a:r>
            <a:r>
              <a:rPr lang="en-CA" sz="3000" dirty="0" err="1" smtClean="0">
                <a:solidFill>
                  <a:schemeClr val="bg1"/>
                </a:solidFill>
              </a:rPr>
              <a:t>Angirutimi</a:t>
            </a:r>
            <a:r>
              <a:rPr lang="en-CA" sz="3000" dirty="0" smtClean="0">
                <a:solidFill>
                  <a:schemeClr val="bg1"/>
                </a:solidFill>
              </a:rPr>
              <a:t> (NLCA).</a:t>
            </a:r>
          </a:p>
          <a:p>
            <a:endParaRPr lang="en-CA" sz="30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CA" sz="3000" dirty="0" err="1" smtClean="0">
                <a:solidFill>
                  <a:schemeClr val="bg1"/>
                </a:solidFill>
              </a:rPr>
              <a:t>Atauhiuyuqlu</a:t>
            </a:r>
            <a:r>
              <a:rPr lang="en-CA" sz="3000" dirty="0" smtClean="0">
                <a:solidFill>
                  <a:schemeClr val="bg1"/>
                </a:solidFill>
              </a:rPr>
              <a:t> </a:t>
            </a:r>
            <a:r>
              <a:rPr lang="en-CA" sz="3000" dirty="0" err="1" smtClean="0">
                <a:solidFill>
                  <a:schemeClr val="bg1"/>
                </a:solidFill>
              </a:rPr>
              <a:t>pilluarumayainni</a:t>
            </a:r>
            <a:r>
              <a:rPr lang="en-CA" sz="3000" dirty="0" smtClean="0">
                <a:solidFill>
                  <a:schemeClr val="bg1"/>
                </a:solidFill>
              </a:rPr>
              <a:t> </a:t>
            </a:r>
            <a:r>
              <a:rPr lang="en-CA" sz="3000" dirty="0" err="1" smtClean="0">
                <a:solidFill>
                  <a:schemeClr val="bg1"/>
                </a:solidFill>
              </a:rPr>
              <a:t>turaanganirniani</a:t>
            </a:r>
            <a:r>
              <a:rPr lang="en-CA" sz="3000" dirty="0" smtClean="0">
                <a:solidFill>
                  <a:schemeClr val="bg1"/>
                </a:solidFill>
              </a:rPr>
              <a:t> </a:t>
            </a:r>
            <a:r>
              <a:rPr lang="en-CA" sz="3000" dirty="0" err="1" smtClean="0">
                <a:solidFill>
                  <a:schemeClr val="bg1"/>
                </a:solidFill>
              </a:rPr>
              <a:t>Havakviup</a:t>
            </a:r>
            <a:r>
              <a:rPr lang="en-CA" sz="3000" dirty="0" smtClean="0">
                <a:solidFill>
                  <a:schemeClr val="bg1"/>
                </a:solidFill>
              </a:rPr>
              <a:t> </a:t>
            </a:r>
            <a:r>
              <a:rPr lang="en-CA" sz="3000" dirty="0" err="1" smtClean="0">
                <a:solidFill>
                  <a:schemeClr val="bg1"/>
                </a:solidFill>
              </a:rPr>
              <a:t>pinikkut</a:t>
            </a:r>
            <a:r>
              <a:rPr lang="en-CA" sz="3000" dirty="0" smtClean="0">
                <a:solidFill>
                  <a:schemeClr val="bg1"/>
                </a:solidFill>
              </a:rPr>
              <a:t> </a:t>
            </a:r>
            <a:r>
              <a:rPr lang="en-CA" sz="3000" dirty="0" err="1" smtClean="0">
                <a:solidFill>
                  <a:schemeClr val="bg1"/>
                </a:solidFill>
              </a:rPr>
              <a:t>ihuaqtumik</a:t>
            </a:r>
            <a:r>
              <a:rPr lang="en-CA" sz="3000" dirty="0" smtClean="0">
                <a:solidFill>
                  <a:schemeClr val="bg1"/>
                </a:solidFill>
              </a:rPr>
              <a:t> </a:t>
            </a:r>
            <a:r>
              <a:rPr lang="en-CA" sz="3000" dirty="0" err="1" smtClean="0">
                <a:solidFill>
                  <a:schemeClr val="bg1"/>
                </a:solidFill>
              </a:rPr>
              <a:t>pitjutikhanik</a:t>
            </a:r>
            <a:r>
              <a:rPr lang="en-CA" sz="3000" dirty="0" smtClean="0">
                <a:solidFill>
                  <a:schemeClr val="bg1"/>
                </a:solidFill>
              </a:rPr>
              <a:t> </a:t>
            </a:r>
            <a:r>
              <a:rPr lang="en-CA" sz="3000" dirty="0" err="1" smtClean="0">
                <a:solidFill>
                  <a:schemeClr val="bg1"/>
                </a:solidFill>
              </a:rPr>
              <a:t>uumayuni</a:t>
            </a:r>
            <a:r>
              <a:rPr lang="en-CA" sz="3000" dirty="0" smtClean="0">
                <a:solidFill>
                  <a:schemeClr val="bg1"/>
                </a:solidFill>
              </a:rPr>
              <a:t> </a:t>
            </a:r>
            <a:r>
              <a:rPr lang="en-CA" sz="3000" dirty="0" err="1" smtClean="0">
                <a:solidFill>
                  <a:schemeClr val="bg1"/>
                </a:solidFill>
              </a:rPr>
              <a:t>munaritjutainni</a:t>
            </a:r>
            <a:r>
              <a:rPr lang="en-CA" sz="3000" dirty="0" smtClean="0">
                <a:solidFill>
                  <a:schemeClr val="bg1"/>
                </a:solidFill>
              </a:rPr>
              <a:t> </a:t>
            </a:r>
            <a:r>
              <a:rPr lang="en-CA" sz="3000" dirty="0" err="1" smtClean="0">
                <a:solidFill>
                  <a:schemeClr val="bg1"/>
                </a:solidFill>
              </a:rPr>
              <a:t>atuqpaktut</a:t>
            </a:r>
            <a:r>
              <a:rPr lang="en-CA" sz="3000" dirty="0" smtClean="0">
                <a:solidFill>
                  <a:schemeClr val="bg1"/>
                </a:solidFill>
              </a:rPr>
              <a:t> </a:t>
            </a:r>
            <a:r>
              <a:rPr lang="en-CA" sz="3000" dirty="0" err="1" smtClean="0">
                <a:solidFill>
                  <a:schemeClr val="bg1"/>
                </a:solidFill>
              </a:rPr>
              <a:t>tamarnik</a:t>
            </a:r>
            <a:r>
              <a:rPr lang="en-CA" sz="3000" dirty="0" smtClean="0">
                <a:solidFill>
                  <a:schemeClr val="bg1"/>
                </a:solidFill>
              </a:rPr>
              <a:t> </a:t>
            </a:r>
            <a:r>
              <a:rPr lang="en-CA" sz="3000" dirty="0" err="1" smtClean="0">
                <a:solidFill>
                  <a:schemeClr val="bg1"/>
                </a:solidFill>
              </a:rPr>
              <a:t>qauyiharutinik</a:t>
            </a:r>
            <a:r>
              <a:rPr lang="en-CA" sz="3000" dirty="0" smtClean="0">
                <a:solidFill>
                  <a:schemeClr val="bg1"/>
                </a:solidFill>
              </a:rPr>
              <a:t>–</a:t>
            </a:r>
            <a:r>
              <a:rPr lang="en-CA" sz="3000" dirty="0" err="1" smtClean="0">
                <a:solidFill>
                  <a:schemeClr val="bg1"/>
                </a:solidFill>
              </a:rPr>
              <a:t>naunaqtunik</a:t>
            </a:r>
            <a:r>
              <a:rPr lang="en-CA" sz="3000" dirty="0" smtClean="0">
                <a:solidFill>
                  <a:schemeClr val="bg1"/>
                </a:solidFill>
              </a:rPr>
              <a:t> </a:t>
            </a:r>
            <a:r>
              <a:rPr lang="en-CA" sz="3000" dirty="0" err="1" smtClean="0">
                <a:solidFill>
                  <a:schemeClr val="bg1"/>
                </a:solidFill>
              </a:rPr>
              <a:t>uumingalu</a:t>
            </a:r>
            <a:r>
              <a:rPr lang="en-CA" sz="3000" dirty="0" smtClean="0">
                <a:solidFill>
                  <a:schemeClr val="bg1"/>
                </a:solidFill>
              </a:rPr>
              <a:t> Inuit </a:t>
            </a:r>
            <a:r>
              <a:rPr lang="en-CA" sz="3000" dirty="0" err="1" smtClean="0">
                <a:solidFill>
                  <a:schemeClr val="bg1"/>
                </a:solidFill>
              </a:rPr>
              <a:t>Qaujimajatuqanginnik</a:t>
            </a:r>
            <a:r>
              <a:rPr lang="en-CA" sz="3000" dirty="0" smtClean="0">
                <a:solidFill>
                  <a:schemeClr val="bg1"/>
                </a:solidFill>
              </a:rPr>
              <a:t> (IQ). </a:t>
            </a:r>
          </a:p>
          <a:p>
            <a:endParaRPr lang="en-CA" sz="30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CA" sz="3000" b="1" dirty="0" err="1" smtClean="0">
                <a:solidFill>
                  <a:schemeClr val="bg1"/>
                </a:solidFill>
              </a:rPr>
              <a:t>Havakniarhimayait</a:t>
            </a:r>
            <a:endParaRPr lang="en-CA" sz="3000" b="1" dirty="0" smtClean="0">
              <a:solidFill>
                <a:schemeClr val="bg1"/>
              </a:solidFill>
            </a:endParaRPr>
          </a:p>
          <a:p>
            <a:endParaRPr lang="en-CA" sz="3000" b="1" dirty="0" smtClean="0">
              <a:solidFill>
                <a:schemeClr val="bg1"/>
              </a:solidFill>
            </a:endParaRPr>
          </a:p>
          <a:p>
            <a:r>
              <a:rPr lang="en-CA" sz="3000" dirty="0" err="1" smtClean="0">
                <a:solidFill>
                  <a:schemeClr val="bg1"/>
                </a:solidFill>
              </a:rPr>
              <a:t>Havakniarhimayait</a:t>
            </a:r>
            <a:r>
              <a:rPr lang="en-CA" sz="3000" dirty="0" smtClean="0">
                <a:solidFill>
                  <a:schemeClr val="bg1"/>
                </a:solidFill>
              </a:rPr>
              <a:t> </a:t>
            </a:r>
            <a:r>
              <a:rPr lang="en-CA" sz="3000" dirty="0" err="1" smtClean="0">
                <a:solidFill>
                  <a:schemeClr val="bg1"/>
                </a:solidFill>
              </a:rPr>
              <a:t>Uumayulirinikkut</a:t>
            </a:r>
            <a:r>
              <a:rPr lang="en-CA" sz="3000" dirty="0" smtClean="0">
                <a:solidFill>
                  <a:schemeClr val="bg1"/>
                </a:solidFill>
              </a:rPr>
              <a:t> </a:t>
            </a:r>
            <a:r>
              <a:rPr lang="en-CA" sz="3000" dirty="0" err="1" smtClean="0">
                <a:solidFill>
                  <a:schemeClr val="bg1"/>
                </a:solidFill>
              </a:rPr>
              <a:t>Munarinikkut</a:t>
            </a:r>
            <a:r>
              <a:rPr lang="en-CA" sz="3000" dirty="0" smtClean="0">
                <a:solidFill>
                  <a:schemeClr val="bg1"/>
                </a:solidFill>
              </a:rPr>
              <a:t> </a:t>
            </a:r>
            <a:r>
              <a:rPr lang="en-CA" sz="3000" dirty="0" err="1" smtClean="0">
                <a:solidFill>
                  <a:schemeClr val="bg1"/>
                </a:solidFill>
              </a:rPr>
              <a:t>havakviat</a:t>
            </a:r>
            <a:r>
              <a:rPr lang="en-CA" sz="3000" dirty="0" smtClean="0">
                <a:solidFill>
                  <a:schemeClr val="bg1"/>
                </a:solidFill>
              </a:rPr>
              <a:t> </a:t>
            </a:r>
            <a:r>
              <a:rPr lang="en-CA" sz="3000" dirty="0" err="1" smtClean="0">
                <a:solidFill>
                  <a:schemeClr val="bg1"/>
                </a:solidFill>
              </a:rPr>
              <a:t>hapkuat</a:t>
            </a:r>
            <a:r>
              <a:rPr lang="en-CA" sz="3000" dirty="0" smtClean="0">
                <a:solidFill>
                  <a:schemeClr val="bg1"/>
                </a:solidFill>
              </a:rPr>
              <a:t>:</a:t>
            </a:r>
          </a:p>
          <a:p>
            <a:pPr marL="285750" indent="-285750"/>
            <a:r>
              <a:rPr lang="en-CA" sz="3000" dirty="0" err="1" smtClean="0">
                <a:solidFill>
                  <a:schemeClr val="bg1"/>
                </a:solidFill>
              </a:rPr>
              <a:t>Tuniluni</a:t>
            </a:r>
            <a:r>
              <a:rPr lang="en-CA" sz="3000" dirty="0" smtClean="0">
                <a:solidFill>
                  <a:schemeClr val="bg1"/>
                </a:solidFill>
              </a:rPr>
              <a:t> </a:t>
            </a:r>
            <a:r>
              <a:rPr lang="en-CA" sz="3000" dirty="0" err="1" smtClean="0">
                <a:solidFill>
                  <a:schemeClr val="bg1"/>
                </a:solidFill>
              </a:rPr>
              <a:t>uplumiutanik</a:t>
            </a:r>
            <a:r>
              <a:rPr lang="en-CA" sz="3000" dirty="0" smtClean="0">
                <a:solidFill>
                  <a:schemeClr val="bg1"/>
                </a:solidFill>
              </a:rPr>
              <a:t> </a:t>
            </a:r>
            <a:r>
              <a:rPr lang="en-CA" sz="3000" dirty="0" err="1" smtClean="0">
                <a:solidFill>
                  <a:schemeClr val="bg1"/>
                </a:solidFill>
              </a:rPr>
              <a:t>ilitturipkaitjutinik</a:t>
            </a:r>
            <a:r>
              <a:rPr lang="en-CA" sz="3000" dirty="0" smtClean="0">
                <a:solidFill>
                  <a:schemeClr val="bg1"/>
                </a:solidFill>
              </a:rPr>
              <a:t> </a:t>
            </a:r>
            <a:r>
              <a:rPr lang="en-CA" sz="3000" dirty="0" err="1" smtClean="0">
                <a:solidFill>
                  <a:schemeClr val="bg1"/>
                </a:solidFill>
              </a:rPr>
              <a:t>taapkunannga</a:t>
            </a:r>
            <a:r>
              <a:rPr lang="en-CA" sz="3000" dirty="0" smtClean="0">
                <a:solidFill>
                  <a:schemeClr val="bg1"/>
                </a:solidFill>
              </a:rPr>
              <a:t> </a:t>
            </a:r>
            <a:r>
              <a:rPr lang="en-CA" sz="3000" dirty="0" err="1" smtClean="0">
                <a:solidFill>
                  <a:schemeClr val="bg1"/>
                </a:solidFill>
              </a:rPr>
              <a:t>naliinni</a:t>
            </a:r>
            <a:r>
              <a:rPr lang="en-CA" sz="3000" dirty="0" smtClean="0">
                <a:solidFill>
                  <a:schemeClr val="bg1"/>
                </a:solidFill>
              </a:rPr>
              <a:t> </a:t>
            </a:r>
            <a:r>
              <a:rPr lang="en-CA" sz="3000" dirty="0" err="1" smtClean="0">
                <a:solidFill>
                  <a:schemeClr val="bg1"/>
                </a:solidFill>
              </a:rPr>
              <a:t>pivigiyauyunin</a:t>
            </a:r>
            <a:r>
              <a:rPr lang="en-CA" sz="3000" dirty="0" smtClean="0">
                <a:solidFill>
                  <a:schemeClr val="bg1"/>
                </a:solidFill>
              </a:rPr>
              <a:t>; </a:t>
            </a:r>
          </a:p>
          <a:p>
            <a:pPr marL="285750" indent="-285750"/>
            <a:r>
              <a:rPr lang="en-CA" sz="3000" dirty="0" err="1" smtClean="0">
                <a:solidFill>
                  <a:schemeClr val="bg1"/>
                </a:solidFill>
              </a:rPr>
              <a:t>Piliurluni</a:t>
            </a:r>
            <a:r>
              <a:rPr lang="en-CA" sz="3000" dirty="0" smtClean="0">
                <a:solidFill>
                  <a:schemeClr val="bg1"/>
                </a:solidFill>
              </a:rPr>
              <a:t> </a:t>
            </a:r>
            <a:r>
              <a:rPr lang="en-CA" sz="3000" dirty="0" err="1" smtClean="0">
                <a:solidFill>
                  <a:schemeClr val="bg1"/>
                </a:solidFill>
              </a:rPr>
              <a:t>uumayulirinikkut</a:t>
            </a:r>
            <a:r>
              <a:rPr lang="en-CA" sz="3000" dirty="0" smtClean="0">
                <a:solidFill>
                  <a:schemeClr val="bg1"/>
                </a:solidFill>
              </a:rPr>
              <a:t> </a:t>
            </a:r>
            <a:r>
              <a:rPr lang="en-CA" sz="3000" dirty="0" err="1" smtClean="0">
                <a:solidFill>
                  <a:schemeClr val="bg1"/>
                </a:solidFill>
              </a:rPr>
              <a:t>munarinikkut</a:t>
            </a:r>
            <a:r>
              <a:rPr lang="en-CA" sz="3000" dirty="0" smtClean="0">
                <a:solidFill>
                  <a:schemeClr val="bg1"/>
                </a:solidFill>
              </a:rPr>
              <a:t> </a:t>
            </a:r>
            <a:r>
              <a:rPr lang="en-CA" sz="3000" dirty="0" err="1" smtClean="0">
                <a:solidFill>
                  <a:schemeClr val="bg1"/>
                </a:solidFill>
              </a:rPr>
              <a:t>hivunikhanik</a:t>
            </a:r>
            <a:r>
              <a:rPr lang="en-CA" sz="3000" dirty="0" smtClean="0">
                <a:solidFill>
                  <a:schemeClr val="bg1"/>
                </a:solidFill>
              </a:rPr>
              <a:t> </a:t>
            </a:r>
            <a:r>
              <a:rPr lang="en-CA" sz="3000" dirty="0" err="1" smtClean="0">
                <a:solidFill>
                  <a:schemeClr val="bg1"/>
                </a:solidFill>
              </a:rPr>
              <a:t>munariniqatigiiqaqtuni</a:t>
            </a:r>
            <a:r>
              <a:rPr lang="en-CA" sz="3000" dirty="0" smtClean="0">
                <a:solidFill>
                  <a:schemeClr val="bg1"/>
                </a:solidFill>
              </a:rPr>
              <a:t> </a:t>
            </a:r>
            <a:r>
              <a:rPr lang="en-CA" sz="3000" dirty="0" err="1" smtClean="0">
                <a:solidFill>
                  <a:schemeClr val="bg1"/>
                </a:solidFill>
              </a:rPr>
              <a:t>paannariyainni</a:t>
            </a:r>
            <a:r>
              <a:rPr lang="en-CA" sz="3000" dirty="0" smtClean="0">
                <a:solidFill>
                  <a:schemeClr val="bg1"/>
                </a:solidFill>
              </a:rPr>
              <a:t> </a:t>
            </a:r>
            <a:r>
              <a:rPr lang="en-CA" sz="3000" dirty="0" err="1" smtClean="0">
                <a:solidFill>
                  <a:schemeClr val="bg1"/>
                </a:solidFill>
              </a:rPr>
              <a:t>hapummiyaami</a:t>
            </a:r>
            <a:r>
              <a:rPr lang="en-CA" sz="3000" dirty="0" smtClean="0">
                <a:solidFill>
                  <a:schemeClr val="bg1"/>
                </a:solidFill>
              </a:rPr>
              <a:t> </a:t>
            </a:r>
            <a:r>
              <a:rPr lang="en-CA" sz="3000" dirty="0" err="1" smtClean="0">
                <a:solidFill>
                  <a:schemeClr val="bg1"/>
                </a:solidFill>
              </a:rPr>
              <a:t>uumayunik</a:t>
            </a:r>
            <a:r>
              <a:rPr lang="en-CA" sz="3000" dirty="0" smtClean="0">
                <a:solidFill>
                  <a:schemeClr val="bg1"/>
                </a:solidFill>
              </a:rPr>
              <a:t> </a:t>
            </a:r>
            <a:r>
              <a:rPr lang="en-CA" sz="3000" dirty="0" err="1" smtClean="0">
                <a:solidFill>
                  <a:schemeClr val="bg1"/>
                </a:solidFill>
              </a:rPr>
              <a:t>amigainniinnik</a:t>
            </a:r>
            <a:r>
              <a:rPr lang="en-CA" sz="3000" dirty="0" smtClean="0">
                <a:solidFill>
                  <a:schemeClr val="bg1"/>
                </a:solidFill>
              </a:rPr>
              <a:t>; </a:t>
            </a:r>
          </a:p>
          <a:p>
            <a:pPr marL="285750" indent="-285750"/>
            <a:r>
              <a:rPr lang="en-CA" sz="3000" dirty="0" err="1" smtClean="0">
                <a:solidFill>
                  <a:schemeClr val="bg1"/>
                </a:solidFill>
              </a:rPr>
              <a:t>Tuniluni</a:t>
            </a:r>
            <a:r>
              <a:rPr lang="en-CA" sz="3000" dirty="0" smtClean="0">
                <a:solidFill>
                  <a:schemeClr val="bg1"/>
                </a:solidFill>
              </a:rPr>
              <a:t> </a:t>
            </a:r>
            <a:r>
              <a:rPr lang="en-CA" sz="3000" dirty="0" err="1" smtClean="0">
                <a:solidFill>
                  <a:schemeClr val="bg1"/>
                </a:solidFill>
              </a:rPr>
              <a:t>ikayurutinik</a:t>
            </a:r>
            <a:r>
              <a:rPr lang="en-CA" sz="3000" dirty="0" smtClean="0">
                <a:solidFill>
                  <a:schemeClr val="bg1"/>
                </a:solidFill>
              </a:rPr>
              <a:t> </a:t>
            </a:r>
            <a:r>
              <a:rPr lang="en-CA" sz="3000" dirty="0" err="1" smtClean="0">
                <a:solidFill>
                  <a:schemeClr val="bg1"/>
                </a:solidFill>
              </a:rPr>
              <a:t>aturutikhaniklu</a:t>
            </a:r>
            <a:r>
              <a:rPr lang="en-CA" sz="3000" dirty="0" smtClean="0">
                <a:solidFill>
                  <a:schemeClr val="bg1"/>
                </a:solidFill>
              </a:rPr>
              <a:t> </a:t>
            </a:r>
            <a:r>
              <a:rPr lang="en-CA" sz="3000" dirty="0" err="1" smtClean="0">
                <a:solidFill>
                  <a:schemeClr val="bg1"/>
                </a:solidFill>
              </a:rPr>
              <a:t>munariniqatigiiqaqtuni</a:t>
            </a:r>
            <a:r>
              <a:rPr lang="en-CA" sz="3000" dirty="0" smtClean="0">
                <a:solidFill>
                  <a:schemeClr val="bg1"/>
                </a:solidFill>
              </a:rPr>
              <a:t> </a:t>
            </a:r>
            <a:r>
              <a:rPr lang="en-CA" sz="3000" dirty="0" err="1" smtClean="0">
                <a:solidFill>
                  <a:schemeClr val="bg1"/>
                </a:solidFill>
              </a:rPr>
              <a:t>paannanun</a:t>
            </a:r>
            <a:r>
              <a:rPr lang="en-CA" sz="3000" dirty="0" smtClean="0">
                <a:solidFill>
                  <a:schemeClr val="bg1"/>
                </a:solidFill>
              </a:rPr>
              <a:t> </a:t>
            </a:r>
            <a:r>
              <a:rPr lang="en-CA" sz="3000" dirty="0" err="1" smtClean="0">
                <a:solidFill>
                  <a:schemeClr val="bg1"/>
                </a:solidFill>
              </a:rPr>
              <a:t>anguniaqtununlu</a:t>
            </a:r>
            <a:r>
              <a:rPr lang="en-CA" sz="3000" dirty="0" smtClean="0">
                <a:solidFill>
                  <a:schemeClr val="bg1"/>
                </a:solidFill>
              </a:rPr>
              <a:t>; </a:t>
            </a:r>
            <a:r>
              <a:rPr lang="en-CA" sz="3000" dirty="0" err="1" smtClean="0">
                <a:solidFill>
                  <a:schemeClr val="bg1"/>
                </a:solidFill>
              </a:rPr>
              <a:t>imaalu</a:t>
            </a:r>
            <a:r>
              <a:rPr lang="en-CA" sz="3000" dirty="0" smtClean="0">
                <a:solidFill>
                  <a:schemeClr val="bg1"/>
                </a:solidFill>
              </a:rPr>
              <a:t>, </a:t>
            </a:r>
          </a:p>
          <a:p>
            <a:pPr marL="285750" indent="-285750"/>
            <a:r>
              <a:rPr lang="en-CA" sz="3000" dirty="0" err="1" smtClean="0">
                <a:solidFill>
                  <a:schemeClr val="bg1"/>
                </a:solidFill>
              </a:rPr>
              <a:t>Pipkailuni</a:t>
            </a:r>
            <a:r>
              <a:rPr lang="en-CA" sz="3000" dirty="0" smtClean="0">
                <a:solidFill>
                  <a:schemeClr val="bg1"/>
                </a:solidFill>
              </a:rPr>
              <a:t> </a:t>
            </a:r>
            <a:r>
              <a:rPr lang="en-CA" sz="3000" dirty="0" err="1" smtClean="0">
                <a:solidFill>
                  <a:schemeClr val="bg1"/>
                </a:solidFill>
              </a:rPr>
              <a:t>maligakkut</a:t>
            </a:r>
            <a:r>
              <a:rPr lang="en-CA" sz="3000" dirty="0" smtClean="0">
                <a:solidFill>
                  <a:schemeClr val="bg1"/>
                </a:solidFill>
              </a:rPr>
              <a:t> </a:t>
            </a:r>
            <a:r>
              <a:rPr lang="en-CA" sz="3000" dirty="0" err="1" smtClean="0">
                <a:solidFill>
                  <a:schemeClr val="bg1"/>
                </a:solidFill>
              </a:rPr>
              <a:t>maligaghakkullu</a:t>
            </a:r>
            <a:r>
              <a:rPr lang="en-CA" sz="3000" dirty="0" smtClean="0">
                <a:solidFill>
                  <a:schemeClr val="bg1"/>
                </a:solidFill>
              </a:rPr>
              <a:t> </a:t>
            </a:r>
            <a:r>
              <a:rPr lang="en-CA" sz="3000" dirty="0" err="1" smtClean="0">
                <a:solidFill>
                  <a:schemeClr val="bg1"/>
                </a:solidFill>
              </a:rPr>
              <a:t>maliktauyut</a:t>
            </a:r>
            <a:r>
              <a:rPr lang="en-CA" sz="3000" dirty="0" smtClean="0">
                <a:solidFill>
                  <a:schemeClr val="bg1"/>
                </a:solidFill>
              </a:rPr>
              <a:t> </a:t>
            </a:r>
            <a:r>
              <a:rPr lang="en-CA" sz="3000" dirty="0" err="1" smtClean="0">
                <a:solidFill>
                  <a:schemeClr val="bg1"/>
                </a:solidFill>
              </a:rPr>
              <a:t>taapkunuuna</a:t>
            </a:r>
            <a:r>
              <a:rPr lang="en-CA" sz="3000" dirty="0" smtClean="0">
                <a:solidFill>
                  <a:schemeClr val="bg1"/>
                </a:solidFill>
              </a:rPr>
              <a:t> </a:t>
            </a:r>
            <a:r>
              <a:rPr lang="en-CA" sz="3000" dirty="0" err="1" smtClean="0">
                <a:solidFill>
                  <a:schemeClr val="bg1"/>
                </a:solidFill>
              </a:rPr>
              <a:t>iliharnikkut</a:t>
            </a:r>
            <a:r>
              <a:rPr lang="en-CA" sz="3000" dirty="0" smtClean="0">
                <a:solidFill>
                  <a:schemeClr val="bg1"/>
                </a:solidFill>
              </a:rPr>
              <a:t> </a:t>
            </a:r>
            <a:r>
              <a:rPr lang="en-CA" sz="3000" dirty="0" err="1" smtClean="0">
                <a:solidFill>
                  <a:schemeClr val="bg1"/>
                </a:solidFill>
              </a:rPr>
              <a:t>maliktipkainikkullu</a:t>
            </a:r>
            <a:r>
              <a:rPr lang="en-CA" sz="3000" dirty="0" smtClean="0">
                <a:solidFill>
                  <a:schemeClr val="bg1"/>
                </a:solidFill>
              </a:rPr>
              <a:t>.</a:t>
            </a:r>
          </a:p>
          <a:p>
            <a:endParaRPr lang="en-CA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323528" y="1052736"/>
            <a:ext cx="5400600" cy="0"/>
          </a:xfrm>
          <a:prstGeom prst="line">
            <a:avLst/>
          </a:prstGeom>
          <a:ln w="4762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1474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809084"/>
          </a:xfrm>
        </p:spPr>
        <p:txBody>
          <a:bodyPr>
            <a:normAutofit fontScale="90000"/>
          </a:bodyPr>
          <a:lstStyle/>
          <a:p>
            <a:pPr algn="l"/>
            <a:r>
              <a:rPr lang="en-CA" sz="3600" b="1" dirty="0" err="1" smtClean="0">
                <a:solidFill>
                  <a:schemeClr val="bg1">
                    <a:lumMod val="95000"/>
                  </a:schemeClr>
                </a:solidFill>
              </a:rPr>
              <a:t>Munarinikkut</a:t>
            </a:r>
            <a:r>
              <a:rPr lang="en-CA" sz="3600" b="1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CA" sz="3600" b="1" dirty="0" err="1" smtClean="0">
                <a:solidFill>
                  <a:schemeClr val="bg1">
                    <a:lumMod val="95000"/>
                  </a:schemeClr>
                </a:solidFill>
              </a:rPr>
              <a:t>Tuktunik</a:t>
            </a:r>
            <a:r>
              <a:rPr lang="en-CA" sz="3600" b="1" dirty="0" smtClean="0">
                <a:solidFill>
                  <a:schemeClr val="bg1">
                    <a:lumMod val="95000"/>
                  </a:schemeClr>
                </a:solidFill>
              </a:rPr>
              <a:t> – </a:t>
            </a:r>
            <a:r>
              <a:rPr lang="en-CA" sz="3600" b="1" dirty="0" err="1" smtClean="0">
                <a:solidFill>
                  <a:schemeClr val="bg1">
                    <a:lumMod val="95000"/>
                  </a:schemeClr>
                </a:solidFill>
              </a:rPr>
              <a:t>Humiinniit</a:t>
            </a:r>
            <a:r>
              <a:rPr lang="en-CA" sz="3600" b="1" dirty="0" smtClean="0">
                <a:solidFill>
                  <a:schemeClr val="bg1">
                    <a:lumMod val="95000"/>
                  </a:schemeClr>
                </a:solidFill>
              </a:rPr>
              <a:t/>
            </a:r>
            <a:br>
              <a:rPr lang="en-CA" sz="3600" b="1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en-CA" sz="3600" b="1" dirty="0" smtClean="0">
                <a:solidFill>
                  <a:schemeClr val="bg1">
                    <a:lumMod val="95000"/>
                  </a:schemeClr>
                </a:solidFill>
              </a:rPr>
              <a:t>Monitoring Caribou –Distribution</a:t>
            </a:r>
            <a:endParaRPr lang="en-CA" sz="3600" b="1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323528" y="1052736"/>
            <a:ext cx="5400600" cy="0"/>
          </a:xfrm>
          <a:prstGeom prst="line">
            <a:avLst/>
          </a:prstGeom>
          <a:ln w="4762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323528" y="1268760"/>
            <a:ext cx="81911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 err="1" smtClean="0">
                <a:solidFill>
                  <a:schemeClr val="bg1"/>
                </a:solidFill>
              </a:rPr>
              <a:t>Nunami</a:t>
            </a:r>
            <a:r>
              <a:rPr lang="en-CA" sz="2000" dirty="0" smtClean="0">
                <a:solidFill>
                  <a:schemeClr val="bg1"/>
                </a:solidFill>
              </a:rPr>
              <a:t> </a:t>
            </a:r>
            <a:r>
              <a:rPr lang="en-CA" sz="2000" dirty="0" err="1" smtClean="0">
                <a:solidFill>
                  <a:schemeClr val="bg1"/>
                </a:solidFill>
              </a:rPr>
              <a:t>humiinniit</a:t>
            </a:r>
            <a:r>
              <a:rPr lang="en-CA" sz="2000" dirty="0" smtClean="0">
                <a:solidFill>
                  <a:schemeClr val="bg1"/>
                </a:solidFill>
              </a:rPr>
              <a:t> </a:t>
            </a:r>
            <a:r>
              <a:rPr lang="en-CA" sz="2000" dirty="0" err="1" smtClean="0">
                <a:solidFill>
                  <a:schemeClr val="bg1"/>
                </a:solidFill>
              </a:rPr>
              <a:t>nunami</a:t>
            </a:r>
            <a:r>
              <a:rPr lang="en-CA" sz="2000" dirty="0" smtClean="0">
                <a:solidFill>
                  <a:schemeClr val="bg1"/>
                </a:solidFill>
              </a:rPr>
              <a:t> </a:t>
            </a:r>
            <a:r>
              <a:rPr lang="en-CA" sz="2000" dirty="0" err="1" smtClean="0">
                <a:solidFill>
                  <a:schemeClr val="bg1"/>
                </a:solidFill>
              </a:rPr>
              <a:t>ukiiviit</a:t>
            </a:r>
            <a:r>
              <a:rPr lang="en-CA" sz="2000" dirty="0" smtClean="0">
                <a:solidFill>
                  <a:schemeClr val="bg1"/>
                </a:solidFill>
              </a:rPr>
              <a:t> </a:t>
            </a:r>
            <a:r>
              <a:rPr lang="en-CA" sz="2000" dirty="0" err="1" smtClean="0">
                <a:solidFill>
                  <a:schemeClr val="bg1"/>
                </a:solidFill>
              </a:rPr>
              <a:t>tuktuit</a:t>
            </a:r>
            <a:r>
              <a:rPr lang="en-CA" sz="2000" dirty="0" smtClean="0">
                <a:solidFill>
                  <a:schemeClr val="bg1"/>
                </a:solidFill>
              </a:rPr>
              <a:t>. </a:t>
            </a:r>
            <a:r>
              <a:rPr lang="en-CA" sz="2000" dirty="0" err="1" smtClean="0">
                <a:solidFill>
                  <a:schemeClr val="bg1"/>
                </a:solidFill>
              </a:rPr>
              <a:t>Ilangit</a:t>
            </a:r>
            <a:r>
              <a:rPr lang="en-CA" sz="2000" dirty="0" smtClean="0">
                <a:solidFill>
                  <a:schemeClr val="bg1"/>
                </a:solidFill>
              </a:rPr>
              <a:t> </a:t>
            </a:r>
            <a:r>
              <a:rPr lang="en-CA" sz="2000" dirty="0" err="1" smtClean="0">
                <a:solidFill>
                  <a:schemeClr val="bg1"/>
                </a:solidFill>
              </a:rPr>
              <a:t>nayugait</a:t>
            </a:r>
            <a:r>
              <a:rPr lang="en-CA" sz="2000" dirty="0" smtClean="0">
                <a:solidFill>
                  <a:schemeClr val="bg1"/>
                </a:solidFill>
              </a:rPr>
              <a:t> </a:t>
            </a:r>
            <a:r>
              <a:rPr lang="en-CA" sz="2000" dirty="0" err="1" smtClean="0">
                <a:solidFill>
                  <a:schemeClr val="bg1"/>
                </a:solidFill>
              </a:rPr>
              <a:t>tikitpaktut</a:t>
            </a:r>
            <a:r>
              <a:rPr lang="en-CA" sz="2000" dirty="0" smtClean="0">
                <a:solidFill>
                  <a:schemeClr val="bg1"/>
                </a:solidFill>
              </a:rPr>
              <a:t> Yukon-</a:t>
            </a:r>
            <a:r>
              <a:rPr lang="en-CA" sz="2000" dirty="0" err="1" smtClean="0">
                <a:solidFill>
                  <a:schemeClr val="bg1"/>
                </a:solidFill>
              </a:rPr>
              <a:t>mun</a:t>
            </a:r>
            <a:r>
              <a:rPr lang="en-CA" sz="2000" dirty="0" smtClean="0">
                <a:solidFill>
                  <a:schemeClr val="bg1"/>
                </a:solidFill>
              </a:rPr>
              <a:t>, Alberta-</a:t>
            </a:r>
            <a:r>
              <a:rPr lang="en-CA" sz="2000" dirty="0" err="1" smtClean="0">
                <a:solidFill>
                  <a:schemeClr val="bg1"/>
                </a:solidFill>
              </a:rPr>
              <a:t>mun</a:t>
            </a:r>
            <a:r>
              <a:rPr lang="en-CA" sz="2000" dirty="0" smtClean="0">
                <a:solidFill>
                  <a:schemeClr val="bg1"/>
                </a:solidFill>
              </a:rPr>
              <a:t>, Saskatchewan-</a:t>
            </a:r>
            <a:r>
              <a:rPr lang="en-CA" sz="2000" dirty="0" err="1" smtClean="0">
                <a:solidFill>
                  <a:schemeClr val="bg1"/>
                </a:solidFill>
              </a:rPr>
              <a:t>mun</a:t>
            </a:r>
            <a:r>
              <a:rPr lang="en-CA" sz="2000" dirty="0" smtClean="0">
                <a:solidFill>
                  <a:schemeClr val="bg1"/>
                </a:solidFill>
              </a:rPr>
              <a:t> Manitoba-</a:t>
            </a:r>
            <a:r>
              <a:rPr lang="en-CA" sz="2000" dirty="0" err="1" smtClean="0">
                <a:solidFill>
                  <a:schemeClr val="bg1"/>
                </a:solidFill>
              </a:rPr>
              <a:t>munlu</a:t>
            </a:r>
            <a:r>
              <a:rPr lang="en-CA" sz="2000" dirty="0" smtClean="0">
                <a:solidFill>
                  <a:schemeClr val="bg1"/>
                </a:solidFill>
              </a:rPr>
              <a:t> .</a:t>
            </a:r>
          </a:p>
          <a:p>
            <a:endParaRPr lang="en-CA" sz="2000" dirty="0" smtClean="0">
              <a:solidFill>
                <a:schemeClr val="bg1"/>
              </a:solidFill>
            </a:endParaRPr>
          </a:p>
          <a:p>
            <a:r>
              <a:rPr lang="en-CA" sz="2000" dirty="0" smtClean="0">
                <a:solidFill>
                  <a:schemeClr val="bg1"/>
                </a:solidFill>
              </a:rPr>
              <a:t>Geographical </a:t>
            </a:r>
            <a:r>
              <a:rPr lang="en-CA" sz="2000" dirty="0">
                <a:solidFill>
                  <a:schemeClr val="bg1"/>
                </a:solidFill>
              </a:rPr>
              <a:t>distribution of barren-ground </a:t>
            </a:r>
            <a:r>
              <a:rPr lang="en-CA" sz="2000" dirty="0" smtClean="0">
                <a:solidFill>
                  <a:schemeClr val="bg1"/>
                </a:solidFill>
              </a:rPr>
              <a:t> and tundra wintering caribou herd. </a:t>
            </a:r>
            <a:r>
              <a:rPr lang="en-CA" sz="2000" dirty="0">
                <a:solidFill>
                  <a:schemeClr val="bg1"/>
                </a:solidFill>
              </a:rPr>
              <a:t>Portions of ranges extend into Yukon Territory, Alberta, </a:t>
            </a:r>
            <a:r>
              <a:rPr lang="en-CA" sz="2000" dirty="0" smtClean="0">
                <a:solidFill>
                  <a:schemeClr val="bg1"/>
                </a:solidFill>
              </a:rPr>
              <a:t>Saskatchewan </a:t>
            </a:r>
            <a:r>
              <a:rPr lang="en-CA" sz="2000" dirty="0">
                <a:solidFill>
                  <a:schemeClr val="bg1"/>
                </a:solidFill>
              </a:rPr>
              <a:t>and Manitoba </a:t>
            </a:r>
            <a:r>
              <a:rPr lang="en-CA" sz="2000" dirty="0" smtClean="0">
                <a:solidFill>
                  <a:schemeClr val="bg1"/>
                </a:solidFill>
              </a:rPr>
              <a:t>.</a:t>
            </a:r>
            <a:endParaRPr lang="en-CA" sz="2000" dirty="0">
              <a:solidFill>
                <a:schemeClr val="bg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055343"/>
            <a:ext cx="5760640" cy="3465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8076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809084"/>
          </a:xfrm>
        </p:spPr>
        <p:txBody>
          <a:bodyPr>
            <a:normAutofit fontScale="90000"/>
          </a:bodyPr>
          <a:lstStyle/>
          <a:p>
            <a:pPr algn="l"/>
            <a:r>
              <a:rPr lang="en-CA" sz="3600" b="1" dirty="0" err="1" smtClean="0">
                <a:solidFill>
                  <a:schemeClr val="bg1">
                    <a:lumMod val="95000"/>
                  </a:schemeClr>
                </a:solidFill>
              </a:rPr>
              <a:t>Munarinikkut</a:t>
            </a:r>
            <a:r>
              <a:rPr lang="en-CA" sz="3600" b="1" dirty="0" smtClean="0">
                <a:solidFill>
                  <a:schemeClr val="bg1">
                    <a:lumMod val="95000"/>
                  </a:schemeClr>
                </a:solidFill>
              </a:rPr>
              <a:t> – </a:t>
            </a:r>
            <a:r>
              <a:rPr lang="en-CA" sz="3600" b="1" dirty="0" err="1" smtClean="0">
                <a:solidFill>
                  <a:schemeClr val="bg1">
                    <a:lumMod val="95000"/>
                  </a:schemeClr>
                </a:solidFill>
              </a:rPr>
              <a:t>Tahiqpaup</a:t>
            </a:r>
            <a:r>
              <a:rPr lang="en-CA" sz="3600" b="1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CA" sz="3600" b="1" dirty="0" err="1" smtClean="0">
                <a:solidFill>
                  <a:schemeClr val="bg1">
                    <a:lumMod val="95000"/>
                  </a:schemeClr>
                </a:solidFill>
              </a:rPr>
              <a:t>Kivataani</a:t>
            </a:r>
            <a:r>
              <a:rPr lang="en-CA" sz="3600" b="1" dirty="0" smtClean="0">
                <a:solidFill>
                  <a:schemeClr val="bg1">
                    <a:lumMod val="95000"/>
                  </a:schemeClr>
                </a:solidFill>
              </a:rPr>
              <a:t/>
            </a:r>
            <a:br>
              <a:rPr lang="en-CA" sz="3600" b="1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en-CA" sz="3600" b="1" dirty="0" smtClean="0">
                <a:solidFill>
                  <a:schemeClr val="bg1">
                    <a:lumMod val="95000"/>
                  </a:schemeClr>
                </a:solidFill>
              </a:rPr>
              <a:t>Monitoring –Bluenose- East</a:t>
            </a:r>
            <a:endParaRPr lang="en-CA" sz="3600" b="1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323528" y="1052736"/>
            <a:ext cx="5400600" cy="0"/>
          </a:xfrm>
          <a:prstGeom prst="line">
            <a:avLst/>
          </a:prstGeom>
          <a:ln w="4762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23527" y="1491749"/>
            <a:ext cx="5688631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</a:rPr>
              <a:t>Ilitturiyugut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qilamik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ikikliyuummirnirnik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talvannga</a:t>
            </a:r>
            <a:r>
              <a:rPr lang="en-US" sz="2400" dirty="0" smtClean="0">
                <a:solidFill>
                  <a:schemeClr val="bg1"/>
                </a:solidFill>
              </a:rPr>
              <a:t> 2000-min 2005-minlu </a:t>
            </a:r>
            <a:r>
              <a:rPr lang="en-US" sz="2400" dirty="0" err="1" smtClean="0">
                <a:solidFill>
                  <a:schemeClr val="bg1"/>
                </a:solidFill>
              </a:rPr>
              <a:t>ilitturittiarhugulu</a:t>
            </a:r>
            <a:r>
              <a:rPr lang="en-US" sz="2400" dirty="0" smtClean="0">
                <a:solidFill>
                  <a:schemeClr val="bg1"/>
                </a:solidFill>
              </a:rPr>
              <a:t> 2006-mi. </a:t>
            </a:r>
            <a:r>
              <a:rPr lang="en-US" sz="2400" dirty="0" err="1" smtClean="0">
                <a:solidFill>
                  <a:schemeClr val="bg1"/>
                </a:solidFill>
              </a:rPr>
              <a:t>Talvannga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amigaitqiyaungninganin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imaatut</a:t>
            </a:r>
            <a:r>
              <a:rPr lang="en-US" sz="2400" dirty="0" smtClean="0">
                <a:solidFill>
                  <a:schemeClr val="bg1"/>
                </a:solidFill>
              </a:rPr>
              <a:t> 123,000 2010-mi, </a:t>
            </a:r>
            <a:r>
              <a:rPr lang="en-US" sz="2400" dirty="0" err="1" smtClean="0">
                <a:solidFill>
                  <a:schemeClr val="bg1"/>
                </a:solidFill>
              </a:rPr>
              <a:t>taapkuat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Tahiqpaup-Kivataani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tuktuit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ikikliyut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imaakiaq</a:t>
            </a:r>
            <a:r>
              <a:rPr lang="en-US" sz="2400" dirty="0" smtClean="0">
                <a:solidFill>
                  <a:schemeClr val="bg1"/>
                </a:solidFill>
              </a:rPr>
              <a:t> 68,000-nun 2013-mi. </a:t>
            </a:r>
            <a:endParaRPr lang="en-CA" sz="2400" dirty="0" smtClean="0">
              <a:solidFill>
                <a:schemeClr val="bg1"/>
              </a:solidFill>
            </a:endParaRPr>
          </a:p>
          <a:p>
            <a:pPr lvl="0"/>
            <a:endParaRPr lang="en-US" sz="2400" dirty="0">
              <a:solidFill>
                <a:schemeClr val="bg1"/>
              </a:solidFill>
            </a:endParaRPr>
          </a:p>
          <a:p>
            <a:pPr lvl="0"/>
            <a:r>
              <a:rPr lang="en-US" sz="2400" dirty="0" smtClean="0">
                <a:solidFill>
                  <a:schemeClr val="bg1"/>
                </a:solidFill>
              </a:rPr>
              <a:t>We measure a rapid </a:t>
            </a:r>
            <a:r>
              <a:rPr lang="en-US" sz="2400" dirty="0">
                <a:solidFill>
                  <a:schemeClr val="bg1"/>
                </a:solidFill>
              </a:rPr>
              <a:t>decline from </a:t>
            </a:r>
            <a:r>
              <a:rPr lang="en-US" sz="2400" dirty="0" smtClean="0">
                <a:solidFill>
                  <a:schemeClr val="bg1"/>
                </a:solidFill>
              </a:rPr>
              <a:t> 2000 and 2005 and confirm in 2006 . Then after a </a:t>
            </a:r>
            <a:r>
              <a:rPr lang="en-US" sz="2400" dirty="0">
                <a:solidFill>
                  <a:schemeClr val="bg1"/>
                </a:solidFill>
              </a:rPr>
              <a:t>high of 123,000 in </a:t>
            </a:r>
            <a:r>
              <a:rPr lang="en-US" sz="2400" dirty="0" smtClean="0">
                <a:solidFill>
                  <a:schemeClr val="bg1"/>
                </a:solidFill>
              </a:rPr>
              <a:t>2010, the Bluenose-East herd declined </a:t>
            </a:r>
            <a:r>
              <a:rPr lang="en-US" sz="2400" dirty="0">
                <a:solidFill>
                  <a:schemeClr val="bg1"/>
                </a:solidFill>
              </a:rPr>
              <a:t>to an estimated 68,000 in 2013. </a:t>
            </a:r>
            <a:endParaRPr lang="en-CA" sz="2400" dirty="0">
              <a:solidFill>
                <a:schemeClr val="bg1"/>
              </a:solidFill>
            </a:endParaRPr>
          </a:p>
          <a:p>
            <a:endParaRPr lang="en-CA" sz="2400" b="1" dirty="0"/>
          </a:p>
          <a:p>
            <a:pPr algn="ctr"/>
            <a:endParaRPr lang="en-CA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3291" y="764704"/>
            <a:ext cx="2942051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6756" y="3420939"/>
            <a:ext cx="2898586" cy="2960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148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809084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b="1" dirty="0" err="1" smtClean="0">
                <a:solidFill>
                  <a:schemeClr val="bg1">
                    <a:lumMod val="95000"/>
                  </a:schemeClr>
                </a:solidFill>
              </a:rPr>
              <a:t>Miitiqtipkaitjutit</a:t>
            </a:r>
            <a:r>
              <a:rPr lang="en-US" sz="3600" b="1" dirty="0" smtClean="0">
                <a:solidFill>
                  <a:schemeClr val="bg1">
                    <a:lumMod val="95000"/>
                  </a:schemeClr>
                </a:solidFill>
              </a:rPr>
              <a:t/>
            </a:r>
            <a:br>
              <a:rPr lang="en-US" sz="3600" b="1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en-US" sz="3600" b="1" dirty="0" smtClean="0">
                <a:solidFill>
                  <a:schemeClr val="bg1">
                    <a:lumMod val="95000"/>
                  </a:schemeClr>
                </a:solidFill>
              </a:rPr>
              <a:t>Consultations</a:t>
            </a:r>
            <a:endParaRPr lang="en-CA" sz="3600" b="1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323528" y="1052736"/>
            <a:ext cx="5400600" cy="0"/>
          </a:xfrm>
          <a:prstGeom prst="line">
            <a:avLst/>
          </a:prstGeom>
          <a:ln w="4762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291596" y="1196752"/>
            <a:ext cx="819116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u="sng" dirty="0" err="1" smtClean="0">
                <a:solidFill>
                  <a:schemeClr val="bg1"/>
                </a:solidFill>
              </a:rPr>
              <a:t>Tatqiqhiutikkut</a:t>
            </a:r>
            <a:r>
              <a:rPr lang="en-CA" sz="2400" u="sng" dirty="0" smtClean="0">
                <a:solidFill>
                  <a:schemeClr val="bg1"/>
                </a:solidFill>
              </a:rPr>
              <a:t>/</a:t>
            </a:r>
            <a:r>
              <a:rPr lang="en-CA" sz="2400" u="sng" dirty="0" err="1" smtClean="0">
                <a:solidFill>
                  <a:schemeClr val="bg1"/>
                </a:solidFill>
              </a:rPr>
              <a:t>Ukiuq</a:t>
            </a:r>
            <a:r>
              <a:rPr lang="en-CA" sz="2400" u="sng" dirty="0" smtClean="0">
                <a:solidFill>
                  <a:schemeClr val="bg1"/>
                </a:solidFill>
              </a:rPr>
              <a:t> </a:t>
            </a:r>
            <a:r>
              <a:rPr lang="en-CA" sz="2400" u="sng" dirty="0" err="1" smtClean="0">
                <a:solidFill>
                  <a:schemeClr val="bg1"/>
                </a:solidFill>
              </a:rPr>
              <a:t>tamaat</a:t>
            </a:r>
            <a:r>
              <a:rPr lang="en-CA" sz="2400" u="sng" dirty="0" smtClean="0">
                <a:solidFill>
                  <a:schemeClr val="bg1"/>
                </a:solidFill>
              </a:rPr>
              <a:t> </a:t>
            </a:r>
            <a:r>
              <a:rPr lang="en-CA" sz="2400" u="sng" dirty="0" err="1" smtClean="0">
                <a:solidFill>
                  <a:schemeClr val="bg1"/>
                </a:solidFill>
              </a:rPr>
              <a:t>Tunnganiqarnikkut</a:t>
            </a:r>
            <a:r>
              <a:rPr lang="en-CA" sz="2400" u="sng" dirty="0" smtClean="0">
                <a:solidFill>
                  <a:schemeClr val="bg1"/>
                </a:solidFill>
              </a:rPr>
              <a:t>:</a:t>
            </a:r>
          </a:p>
          <a:p>
            <a:r>
              <a:rPr lang="en-CA" sz="2400" dirty="0" err="1" smtClean="0">
                <a:solidFill>
                  <a:schemeClr val="bg1"/>
                </a:solidFill>
              </a:rPr>
              <a:t>Unniutitjut</a:t>
            </a:r>
            <a:r>
              <a:rPr lang="en-CA" sz="2400" dirty="0" smtClean="0">
                <a:solidFill>
                  <a:schemeClr val="bg1"/>
                </a:solidFill>
              </a:rPr>
              <a:t> </a:t>
            </a:r>
            <a:r>
              <a:rPr lang="en-CA" sz="2400" dirty="0" err="1" smtClean="0">
                <a:solidFill>
                  <a:schemeClr val="bg1"/>
                </a:solidFill>
              </a:rPr>
              <a:t>qauyiharnirmi</a:t>
            </a:r>
            <a:r>
              <a:rPr lang="en-CA" sz="2400" dirty="0" smtClean="0">
                <a:solidFill>
                  <a:schemeClr val="bg1"/>
                </a:solidFill>
              </a:rPr>
              <a:t> </a:t>
            </a:r>
            <a:r>
              <a:rPr lang="en-CA" sz="2400" dirty="0" err="1" smtClean="0">
                <a:solidFill>
                  <a:schemeClr val="bg1"/>
                </a:solidFill>
              </a:rPr>
              <a:t>Anguhiqiyitkunnun</a:t>
            </a:r>
            <a:r>
              <a:rPr lang="en-CA" sz="2400" dirty="0" smtClean="0">
                <a:solidFill>
                  <a:schemeClr val="bg1"/>
                </a:solidFill>
              </a:rPr>
              <a:t> (HTOs) </a:t>
            </a:r>
            <a:r>
              <a:rPr lang="en-CA" sz="2400" dirty="0" err="1" smtClean="0">
                <a:solidFill>
                  <a:schemeClr val="bg1"/>
                </a:solidFill>
              </a:rPr>
              <a:t>ukunungalu</a:t>
            </a:r>
            <a:r>
              <a:rPr lang="en-CA" sz="2400" dirty="0" smtClean="0">
                <a:solidFill>
                  <a:schemeClr val="bg1"/>
                </a:solidFill>
              </a:rPr>
              <a:t> Kitikmeot </a:t>
            </a:r>
            <a:r>
              <a:rPr lang="en-CA" sz="2400" dirty="0" err="1" smtClean="0">
                <a:solidFill>
                  <a:schemeClr val="bg1"/>
                </a:solidFill>
              </a:rPr>
              <a:t>Avikturhimaningani</a:t>
            </a:r>
            <a:r>
              <a:rPr lang="en-CA" sz="2400" dirty="0" smtClean="0">
                <a:solidFill>
                  <a:schemeClr val="bg1"/>
                </a:solidFill>
              </a:rPr>
              <a:t> </a:t>
            </a:r>
            <a:r>
              <a:rPr lang="en-CA" sz="2400" dirty="0" err="1" smtClean="0">
                <a:solidFill>
                  <a:schemeClr val="bg1"/>
                </a:solidFill>
              </a:rPr>
              <a:t>Uumayulirinikkut</a:t>
            </a:r>
            <a:r>
              <a:rPr lang="en-CA" sz="2400" dirty="0" smtClean="0">
                <a:solidFill>
                  <a:schemeClr val="bg1"/>
                </a:solidFill>
              </a:rPr>
              <a:t> </a:t>
            </a:r>
            <a:r>
              <a:rPr lang="en-CA" sz="2400" dirty="0" err="1" smtClean="0">
                <a:solidFill>
                  <a:schemeClr val="bg1"/>
                </a:solidFill>
              </a:rPr>
              <a:t>Katimayiinnun</a:t>
            </a:r>
            <a:r>
              <a:rPr lang="en-CA" sz="2400" dirty="0" smtClean="0">
                <a:solidFill>
                  <a:schemeClr val="bg1"/>
                </a:solidFill>
              </a:rPr>
              <a:t> (KRWB</a:t>
            </a:r>
            <a:r>
              <a:rPr lang="en-CA" sz="2400" dirty="0" smtClean="0">
                <a:solidFill>
                  <a:schemeClr val="bg1"/>
                </a:solidFill>
              </a:rPr>
              <a:t>) </a:t>
            </a:r>
          </a:p>
          <a:p>
            <a:r>
              <a:rPr lang="en-CA" sz="2400" dirty="0" err="1" smtClean="0">
                <a:solidFill>
                  <a:schemeClr val="bg1"/>
                </a:solidFill>
              </a:rPr>
              <a:t>Unniutitjut</a:t>
            </a:r>
            <a:r>
              <a:rPr lang="en-CA" sz="2400" dirty="0" smtClean="0">
                <a:solidFill>
                  <a:schemeClr val="bg1"/>
                </a:solidFill>
              </a:rPr>
              <a:t> </a:t>
            </a:r>
            <a:r>
              <a:rPr lang="en-CA" sz="2400" dirty="0" err="1" smtClean="0">
                <a:solidFill>
                  <a:schemeClr val="bg1"/>
                </a:solidFill>
              </a:rPr>
              <a:t>inungnun</a:t>
            </a:r>
            <a:endParaRPr lang="en-CA" sz="2400" dirty="0" smtClean="0">
              <a:solidFill>
                <a:schemeClr val="bg1"/>
              </a:solidFill>
            </a:endParaRPr>
          </a:p>
          <a:p>
            <a:endParaRPr lang="en-CA" sz="2400" u="sng" dirty="0" smtClean="0">
              <a:solidFill>
                <a:schemeClr val="bg1"/>
              </a:solidFill>
            </a:endParaRPr>
          </a:p>
          <a:p>
            <a:r>
              <a:rPr lang="en-CA" sz="2400" u="sng" dirty="0" smtClean="0">
                <a:solidFill>
                  <a:schemeClr val="bg1"/>
                </a:solidFill>
              </a:rPr>
              <a:t>Monthly/Annual Basis:</a:t>
            </a:r>
          </a:p>
          <a:p>
            <a:r>
              <a:rPr lang="en-CA" sz="2400" dirty="0" smtClean="0">
                <a:solidFill>
                  <a:schemeClr val="bg1"/>
                </a:solidFill>
              </a:rPr>
              <a:t>Report on the survey results to the HTOs and KRWB</a:t>
            </a:r>
          </a:p>
          <a:p>
            <a:r>
              <a:rPr lang="en-CA" sz="2400" dirty="0" smtClean="0">
                <a:solidFill>
                  <a:schemeClr val="bg1"/>
                </a:solidFill>
              </a:rPr>
              <a:t>Report to the public</a:t>
            </a:r>
            <a:endParaRPr lang="en-CA" sz="2400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4367348"/>
            <a:ext cx="2965024" cy="234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433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809084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b="1" dirty="0" err="1" smtClean="0">
                <a:solidFill>
                  <a:schemeClr val="bg1">
                    <a:lumMod val="95000"/>
                  </a:schemeClr>
                </a:solidFill>
              </a:rPr>
              <a:t>Miitiqtipkaitjutit</a:t>
            </a:r>
            <a:r>
              <a:rPr lang="en-US" sz="3600" b="1" dirty="0" smtClean="0">
                <a:solidFill>
                  <a:schemeClr val="bg1">
                    <a:lumMod val="95000"/>
                  </a:schemeClr>
                </a:solidFill>
              </a:rPr>
              <a:t/>
            </a:r>
            <a:br>
              <a:rPr lang="en-US" sz="3600" b="1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en-US" sz="3600" b="1" dirty="0" smtClean="0">
                <a:solidFill>
                  <a:schemeClr val="bg1">
                    <a:lumMod val="95000"/>
                  </a:schemeClr>
                </a:solidFill>
              </a:rPr>
              <a:t>Consultations</a:t>
            </a:r>
            <a:endParaRPr lang="en-CA" sz="3600" b="1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323528" y="1052736"/>
            <a:ext cx="5400600" cy="0"/>
          </a:xfrm>
          <a:prstGeom prst="line">
            <a:avLst/>
          </a:prstGeom>
          <a:ln w="4762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24063" y="1412776"/>
            <a:ext cx="819116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u="sng" dirty="0" err="1" smtClean="0">
                <a:solidFill>
                  <a:schemeClr val="bg1"/>
                </a:solidFill>
              </a:rPr>
              <a:t>Miitirniit</a:t>
            </a:r>
            <a:r>
              <a:rPr lang="en-CA" sz="2400" u="sng" dirty="0" smtClean="0">
                <a:solidFill>
                  <a:schemeClr val="bg1"/>
                </a:solidFill>
              </a:rPr>
              <a:t>:</a:t>
            </a:r>
          </a:p>
          <a:p>
            <a:r>
              <a:rPr lang="en-CA" sz="2400" dirty="0" err="1" smtClean="0">
                <a:solidFill>
                  <a:schemeClr val="bg1"/>
                </a:solidFill>
              </a:rPr>
              <a:t>Aularaanginnaqtut</a:t>
            </a:r>
            <a:r>
              <a:rPr lang="en-CA" sz="2400" dirty="0" smtClean="0">
                <a:solidFill>
                  <a:schemeClr val="bg1"/>
                </a:solidFill>
              </a:rPr>
              <a:t> </a:t>
            </a:r>
            <a:r>
              <a:rPr lang="en-CA" sz="2400" dirty="0" err="1" smtClean="0">
                <a:solidFill>
                  <a:schemeClr val="bg1"/>
                </a:solidFill>
              </a:rPr>
              <a:t>Munarinikkut</a:t>
            </a:r>
            <a:r>
              <a:rPr lang="en-CA" sz="2400" dirty="0" smtClean="0">
                <a:solidFill>
                  <a:schemeClr val="bg1"/>
                </a:solidFill>
              </a:rPr>
              <a:t> </a:t>
            </a:r>
            <a:r>
              <a:rPr lang="en-CA" sz="2400" dirty="0" err="1" smtClean="0">
                <a:solidFill>
                  <a:schemeClr val="bg1"/>
                </a:solidFill>
              </a:rPr>
              <a:t>hivunikhanik</a:t>
            </a:r>
            <a:r>
              <a:rPr lang="en-CA" sz="2400" dirty="0" smtClean="0">
                <a:solidFill>
                  <a:schemeClr val="bg1"/>
                </a:solidFill>
              </a:rPr>
              <a:t> </a:t>
            </a:r>
            <a:r>
              <a:rPr lang="en-CA" sz="2400" dirty="0" err="1" smtClean="0">
                <a:solidFill>
                  <a:schemeClr val="bg1"/>
                </a:solidFill>
              </a:rPr>
              <a:t>miitirniit</a:t>
            </a:r>
            <a:endParaRPr lang="en-CA" sz="2400" dirty="0" smtClean="0">
              <a:solidFill>
                <a:schemeClr val="bg1"/>
              </a:solidFill>
            </a:endParaRPr>
          </a:p>
          <a:p>
            <a:r>
              <a:rPr lang="en-CA" sz="2400" dirty="0" err="1" smtClean="0">
                <a:solidFill>
                  <a:schemeClr val="bg1"/>
                </a:solidFill>
              </a:rPr>
              <a:t>Aularaanginnaqtut</a:t>
            </a:r>
            <a:r>
              <a:rPr lang="en-CA" sz="2400" dirty="0" smtClean="0">
                <a:solidFill>
                  <a:schemeClr val="bg1"/>
                </a:solidFill>
              </a:rPr>
              <a:t> </a:t>
            </a:r>
            <a:r>
              <a:rPr lang="en-CA" sz="2400" dirty="0" err="1" smtClean="0">
                <a:solidFill>
                  <a:schemeClr val="bg1"/>
                </a:solidFill>
              </a:rPr>
              <a:t>Inungnun</a:t>
            </a:r>
            <a:r>
              <a:rPr lang="en-CA" sz="2400" dirty="0" smtClean="0">
                <a:solidFill>
                  <a:schemeClr val="bg1"/>
                </a:solidFill>
              </a:rPr>
              <a:t> </a:t>
            </a:r>
            <a:r>
              <a:rPr lang="en-CA" sz="2400" dirty="0" err="1" smtClean="0">
                <a:solidFill>
                  <a:schemeClr val="bg1"/>
                </a:solidFill>
              </a:rPr>
              <a:t>miitiqaqtiigiikniit</a:t>
            </a:r>
            <a:endParaRPr lang="en-CA" sz="2400" dirty="0" smtClean="0">
              <a:solidFill>
                <a:schemeClr val="bg1"/>
              </a:solidFill>
            </a:endParaRPr>
          </a:p>
          <a:p>
            <a:r>
              <a:rPr lang="en-CA" sz="2400" dirty="0" err="1" smtClean="0">
                <a:solidFill>
                  <a:schemeClr val="bg1"/>
                </a:solidFill>
              </a:rPr>
              <a:t>Aallangayuq</a:t>
            </a:r>
            <a:r>
              <a:rPr lang="en-CA" sz="2400" dirty="0" smtClean="0">
                <a:solidFill>
                  <a:schemeClr val="bg1"/>
                </a:solidFill>
              </a:rPr>
              <a:t> </a:t>
            </a:r>
            <a:r>
              <a:rPr lang="en-CA" sz="2400" dirty="0" err="1" smtClean="0">
                <a:solidFill>
                  <a:schemeClr val="bg1"/>
                </a:solidFill>
              </a:rPr>
              <a:t>huliniq</a:t>
            </a:r>
            <a:r>
              <a:rPr lang="en-CA" sz="2400" dirty="0" smtClean="0">
                <a:solidFill>
                  <a:schemeClr val="bg1"/>
                </a:solidFill>
              </a:rPr>
              <a:t> “</a:t>
            </a:r>
            <a:r>
              <a:rPr lang="en-CA" sz="2400" dirty="0" err="1" smtClean="0">
                <a:solidFill>
                  <a:schemeClr val="bg1"/>
                </a:solidFill>
              </a:rPr>
              <a:t>Tuktutigut</a:t>
            </a:r>
            <a:r>
              <a:rPr lang="en-CA" sz="2400" dirty="0" smtClean="0">
                <a:solidFill>
                  <a:schemeClr val="bg1"/>
                </a:solidFill>
              </a:rPr>
              <a:t> </a:t>
            </a:r>
            <a:r>
              <a:rPr lang="en-CA" sz="2400" dirty="0" err="1" smtClean="0">
                <a:solidFill>
                  <a:schemeClr val="bg1"/>
                </a:solidFill>
              </a:rPr>
              <a:t>havainiq</a:t>
            </a:r>
            <a:r>
              <a:rPr lang="en-CA" sz="2400" dirty="0" smtClean="0">
                <a:solidFill>
                  <a:schemeClr val="bg1"/>
                </a:solidFill>
              </a:rPr>
              <a:t>”</a:t>
            </a:r>
          </a:p>
          <a:p>
            <a:r>
              <a:rPr lang="en-CA" sz="2400" dirty="0" err="1" smtClean="0">
                <a:solidFill>
                  <a:schemeClr val="bg1"/>
                </a:solidFill>
              </a:rPr>
              <a:t>Katimaniit</a:t>
            </a:r>
            <a:r>
              <a:rPr lang="en-CA" sz="2400" dirty="0" smtClean="0">
                <a:solidFill>
                  <a:schemeClr val="bg1"/>
                </a:solidFill>
              </a:rPr>
              <a:t> </a:t>
            </a:r>
            <a:r>
              <a:rPr lang="en-CA" sz="2400" dirty="0" err="1" smtClean="0">
                <a:solidFill>
                  <a:schemeClr val="bg1"/>
                </a:solidFill>
              </a:rPr>
              <a:t>uvani</a:t>
            </a:r>
            <a:r>
              <a:rPr lang="en-CA" sz="2400" dirty="0" smtClean="0">
                <a:solidFill>
                  <a:schemeClr val="bg1"/>
                </a:solidFill>
              </a:rPr>
              <a:t> </a:t>
            </a:r>
            <a:r>
              <a:rPr lang="en-CA" sz="2400" dirty="0" err="1" smtClean="0">
                <a:solidFill>
                  <a:schemeClr val="bg1"/>
                </a:solidFill>
              </a:rPr>
              <a:t>Ualliani</a:t>
            </a:r>
            <a:r>
              <a:rPr lang="en-CA" sz="2400" dirty="0" smtClean="0">
                <a:solidFill>
                  <a:schemeClr val="bg1"/>
                </a:solidFill>
              </a:rPr>
              <a:t> Kitikmeot </a:t>
            </a:r>
            <a:r>
              <a:rPr lang="en-CA" sz="2400" dirty="0" err="1" smtClean="0">
                <a:solidFill>
                  <a:schemeClr val="bg1"/>
                </a:solidFill>
              </a:rPr>
              <a:t>tuktuit</a:t>
            </a:r>
            <a:r>
              <a:rPr lang="en-CA" sz="2400" dirty="0" smtClean="0">
                <a:solidFill>
                  <a:schemeClr val="bg1"/>
                </a:solidFill>
              </a:rPr>
              <a:t> </a:t>
            </a:r>
            <a:r>
              <a:rPr lang="en-CA" sz="2400" dirty="0" err="1" smtClean="0">
                <a:solidFill>
                  <a:schemeClr val="bg1"/>
                </a:solidFill>
              </a:rPr>
              <a:t>qanurinningani</a:t>
            </a:r>
            <a:r>
              <a:rPr lang="en-CA" sz="2400" dirty="0" smtClean="0">
                <a:solidFill>
                  <a:schemeClr val="bg1"/>
                </a:solidFill>
              </a:rPr>
              <a:t>, </a:t>
            </a:r>
            <a:r>
              <a:rPr lang="en-CA" sz="2400" dirty="0" err="1" smtClean="0">
                <a:solidFill>
                  <a:schemeClr val="bg1"/>
                </a:solidFill>
              </a:rPr>
              <a:t>imaa</a:t>
            </a:r>
            <a:r>
              <a:rPr lang="en-CA" sz="2400" dirty="0" smtClean="0">
                <a:solidFill>
                  <a:schemeClr val="bg1"/>
                </a:solidFill>
              </a:rPr>
              <a:t> 2007-mi </a:t>
            </a:r>
            <a:r>
              <a:rPr lang="en-CA" sz="2400" dirty="0" err="1" smtClean="0">
                <a:solidFill>
                  <a:schemeClr val="bg1"/>
                </a:solidFill>
              </a:rPr>
              <a:t>katimanirmi</a:t>
            </a:r>
            <a:r>
              <a:rPr lang="en-CA" sz="2400" dirty="0" smtClean="0">
                <a:solidFill>
                  <a:schemeClr val="bg1"/>
                </a:solidFill>
              </a:rPr>
              <a:t> </a:t>
            </a:r>
            <a:r>
              <a:rPr lang="en-CA" sz="2400" dirty="0" err="1" smtClean="0">
                <a:solidFill>
                  <a:schemeClr val="bg1"/>
                </a:solidFill>
              </a:rPr>
              <a:t>Kugluktukmi</a:t>
            </a:r>
            <a:endParaRPr lang="en-CA" sz="2400" dirty="0" smtClean="0">
              <a:solidFill>
                <a:schemeClr val="bg1"/>
              </a:solidFill>
            </a:endParaRPr>
          </a:p>
          <a:p>
            <a:endParaRPr lang="en-CA" sz="2400" b="1" u="sng" dirty="0">
              <a:solidFill>
                <a:schemeClr val="bg1"/>
              </a:solidFill>
            </a:endParaRPr>
          </a:p>
          <a:p>
            <a:r>
              <a:rPr lang="en-CA" sz="2400" b="1" u="sng" dirty="0" smtClean="0">
                <a:solidFill>
                  <a:schemeClr val="bg1"/>
                </a:solidFill>
              </a:rPr>
              <a:t>Meetings:</a:t>
            </a:r>
          </a:p>
          <a:p>
            <a:r>
              <a:rPr lang="en-CA" sz="2400" dirty="0" smtClean="0">
                <a:solidFill>
                  <a:schemeClr val="bg1"/>
                </a:solidFill>
              </a:rPr>
              <a:t>Ongoing Management plan meetings</a:t>
            </a:r>
          </a:p>
          <a:p>
            <a:r>
              <a:rPr lang="en-CA" sz="2400" dirty="0" smtClean="0">
                <a:solidFill>
                  <a:schemeClr val="bg1"/>
                </a:solidFill>
              </a:rPr>
              <a:t>Ongoing </a:t>
            </a:r>
            <a:r>
              <a:rPr lang="en-CA" sz="2400" dirty="0">
                <a:solidFill>
                  <a:schemeClr val="bg1"/>
                </a:solidFill>
              </a:rPr>
              <a:t>Public </a:t>
            </a:r>
            <a:r>
              <a:rPr lang="en-CA" sz="2400" dirty="0" smtClean="0">
                <a:solidFill>
                  <a:schemeClr val="bg1"/>
                </a:solidFill>
              </a:rPr>
              <a:t>consultations</a:t>
            </a:r>
            <a:endParaRPr lang="en-CA" sz="2400" dirty="0">
              <a:solidFill>
                <a:schemeClr val="bg1"/>
              </a:solidFill>
            </a:endParaRPr>
          </a:p>
          <a:p>
            <a:r>
              <a:rPr lang="en-CA" sz="2400" dirty="0" smtClean="0">
                <a:solidFill>
                  <a:schemeClr val="bg1"/>
                </a:solidFill>
              </a:rPr>
              <a:t>Special </a:t>
            </a:r>
            <a:r>
              <a:rPr lang="en-CA" sz="2400" dirty="0">
                <a:solidFill>
                  <a:schemeClr val="bg1"/>
                </a:solidFill>
              </a:rPr>
              <a:t>event “Caribou week</a:t>
            </a:r>
            <a:r>
              <a:rPr lang="en-CA" sz="2400" dirty="0" smtClean="0">
                <a:solidFill>
                  <a:schemeClr val="bg1"/>
                </a:solidFill>
              </a:rPr>
              <a:t>”</a:t>
            </a:r>
            <a:endParaRPr lang="en-CA" sz="2400" dirty="0">
              <a:solidFill>
                <a:schemeClr val="bg1"/>
              </a:solidFill>
            </a:endParaRPr>
          </a:p>
          <a:p>
            <a:r>
              <a:rPr lang="en-CA" sz="2400" dirty="0" smtClean="0">
                <a:solidFill>
                  <a:schemeClr val="bg1"/>
                </a:solidFill>
              </a:rPr>
              <a:t>Workshops on West Kitikmeot caribou status, such as the 2007 workshop in Kugluktuk</a:t>
            </a:r>
            <a:endParaRPr lang="en-CA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910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809084"/>
          </a:xfrm>
        </p:spPr>
        <p:txBody>
          <a:bodyPr>
            <a:noAutofit/>
          </a:bodyPr>
          <a:lstStyle/>
          <a:p>
            <a:pPr algn="l"/>
            <a:r>
              <a:rPr lang="en-US" sz="2800" b="1" dirty="0" err="1" smtClean="0">
                <a:solidFill>
                  <a:schemeClr val="bg1">
                    <a:lumMod val="95000"/>
                  </a:schemeClr>
                </a:solidFill>
              </a:rPr>
              <a:t>Nunallaani-tunnganiqaqtuq</a:t>
            </a:r>
            <a:r>
              <a:rPr lang="en-US" sz="2800" b="1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2800" b="1" dirty="0" err="1" smtClean="0">
                <a:solidFill>
                  <a:schemeClr val="bg1">
                    <a:lumMod val="95000"/>
                  </a:schemeClr>
                </a:solidFill>
              </a:rPr>
              <a:t>Munarinikkut</a:t>
            </a:r>
            <a:r>
              <a:rPr lang="en-US" sz="2800" b="1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2800" b="1" dirty="0" err="1" smtClean="0">
                <a:solidFill>
                  <a:schemeClr val="bg1">
                    <a:lumMod val="95000"/>
                  </a:schemeClr>
                </a:solidFill>
              </a:rPr>
              <a:t>Qanuriliurniit</a:t>
            </a:r>
            <a:r>
              <a:rPr lang="en-US" sz="2800" b="1" dirty="0" smtClean="0">
                <a:solidFill>
                  <a:schemeClr val="bg1">
                    <a:lumMod val="95000"/>
                  </a:schemeClr>
                </a:solidFill>
              </a:rPr>
              <a:t/>
            </a:r>
            <a:br>
              <a:rPr lang="en-US" sz="2800" b="1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en-US" sz="2800" b="1" dirty="0" smtClean="0">
                <a:solidFill>
                  <a:schemeClr val="bg1">
                    <a:lumMod val="95000"/>
                  </a:schemeClr>
                </a:solidFill>
              </a:rPr>
              <a:t>Community-based Management Actions</a:t>
            </a:r>
            <a:endParaRPr lang="en-CA" sz="2800" b="1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323528" y="1052736"/>
            <a:ext cx="5400600" cy="0"/>
          </a:xfrm>
          <a:prstGeom prst="line">
            <a:avLst/>
          </a:prstGeom>
          <a:ln w="4762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348858" y="4149080"/>
            <a:ext cx="81911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dirty="0" smtClean="0">
                <a:solidFill>
                  <a:schemeClr val="bg1"/>
                </a:solidFill>
              </a:rPr>
              <a:t>Education awareness programs.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dirty="0" smtClean="0">
                <a:solidFill>
                  <a:schemeClr val="bg1"/>
                </a:solidFill>
              </a:rPr>
              <a:t>Shift in  harvest to alternative species, such as muskox.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dirty="0" smtClean="0">
                <a:solidFill>
                  <a:schemeClr val="bg1"/>
                </a:solidFill>
              </a:rPr>
              <a:t>No sport or commercial harvest of Bluenose East caribou in Nunavut (Kugluktuk HTO).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dirty="0" smtClean="0">
                <a:solidFill>
                  <a:schemeClr val="bg1"/>
                </a:solidFill>
              </a:rPr>
              <a:t>Strong participation at consultations/meetings/workshops.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293262" y="1268760"/>
            <a:ext cx="819116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dirty="0" err="1" smtClean="0">
                <a:solidFill>
                  <a:schemeClr val="bg1"/>
                </a:solidFill>
              </a:rPr>
              <a:t>Ilihimanikkut</a:t>
            </a:r>
            <a:r>
              <a:rPr lang="en-CA" sz="2400" dirty="0" smtClean="0">
                <a:solidFill>
                  <a:schemeClr val="bg1"/>
                </a:solidFill>
              </a:rPr>
              <a:t> </a:t>
            </a:r>
            <a:r>
              <a:rPr lang="en-CA" sz="2400" dirty="0" err="1" smtClean="0">
                <a:solidFill>
                  <a:schemeClr val="bg1"/>
                </a:solidFill>
              </a:rPr>
              <a:t>qauyihainikkut</a:t>
            </a:r>
            <a:r>
              <a:rPr lang="en-CA" sz="2400" dirty="0" smtClean="0">
                <a:solidFill>
                  <a:schemeClr val="bg1"/>
                </a:solidFill>
              </a:rPr>
              <a:t> </a:t>
            </a:r>
            <a:r>
              <a:rPr lang="en-CA" sz="2400" dirty="0" err="1" smtClean="0">
                <a:solidFill>
                  <a:schemeClr val="bg1"/>
                </a:solidFill>
              </a:rPr>
              <a:t>pinahuarutit</a:t>
            </a:r>
            <a:r>
              <a:rPr lang="en-CA" sz="2400" dirty="0" smtClean="0">
                <a:solidFill>
                  <a:schemeClr val="bg1"/>
                </a:solidFill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dirty="0" err="1" smtClean="0">
                <a:solidFill>
                  <a:schemeClr val="bg1"/>
                </a:solidFill>
              </a:rPr>
              <a:t>Aallanik</a:t>
            </a:r>
            <a:r>
              <a:rPr lang="en-CA" sz="2400" dirty="0" smtClean="0">
                <a:solidFill>
                  <a:schemeClr val="bg1"/>
                </a:solidFill>
              </a:rPr>
              <a:t> </a:t>
            </a:r>
            <a:r>
              <a:rPr lang="en-CA" sz="2400" dirty="0" err="1" smtClean="0">
                <a:solidFill>
                  <a:schemeClr val="bg1"/>
                </a:solidFill>
              </a:rPr>
              <a:t>anguniarnikkut</a:t>
            </a:r>
            <a:r>
              <a:rPr lang="en-CA" sz="2400" dirty="0" smtClean="0">
                <a:solidFill>
                  <a:schemeClr val="bg1"/>
                </a:solidFill>
              </a:rPr>
              <a:t> </a:t>
            </a:r>
            <a:r>
              <a:rPr lang="en-CA" sz="2400" dirty="0" err="1" smtClean="0">
                <a:solidFill>
                  <a:schemeClr val="bg1"/>
                </a:solidFill>
              </a:rPr>
              <a:t>aallanik</a:t>
            </a:r>
            <a:r>
              <a:rPr lang="en-CA" sz="2400" dirty="0" smtClean="0">
                <a:solidFill>
                  <a:schemeClr val="bg1"/>
                </a:solidFill>
              </a:rPr>
              <a:t> </a:t>
            </a:r>
            <a:r>
              <a:rPr lang="en-CA" sz="2400" dirty="0" err="1" smtClean="0">
                <a:solidFill>
                  <a:schemeClr val="bg1"/>
                </a:solidFill>
              </a:rPr>
              <a:t>huratjanik</a:t>
            </a:r>
            <a:r>
              <a:rPr lang="en-CA" sz="2400" dirty="0" smtClean="0">
                <a:solidFill>
                  <a:schemeClr val="bg1"/>
                </a:solidFill>
              </a:rPr>
              <a:t>, </a:t>
            </a:r>
            <a:r>
              <a:rPr lang="en-CA" sz="2400" dirty="0" err="1" smtClean="0">
                <a:solidFill>
                  <a:schemeClr val="bg1"/>
                </a:solidFill>
              </a:rPr>
              <a:t>imaakiaq</a:t>
            </a:r>
            <a:r>
              <a:rPr lang="en-CA" sz="2400" dirty="0" smtClean="0">
                <a:solidFill>
                  <a:schemeClr val="bg1"/>
                </a:solidFill>
              </a:rPr>
              <a:t> </a:t>
            </a:r>
            <a:r>
              <a:rPr lang="en-CA" sz="2400" dirty="0" err="1" smtClean="0">
                <a:solidFill>
                  <a:schemeClr val="bg1"/>
                </a:solidFill>
              </a:rPr>
              <a:t>umingmangnik</a:t>
            </a:r>
            <a:r>
              <a:rPr lang="en-CA" sz="2400" dirty="0" smtClean="0">
                <a:solidFill>
                  <a:schemeClr val="bg1"/>
                </a:solidFill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dirty="0" err="1" smtClean="0">
                <a:solidFill>
                  <a:schemeClr val="bg1"/>
                </a:solidFill>
              </a:rPr>
              <a:t>Pingilluni</a:t>
            </a:r>
            <a:r>
              <a:rPr lang="en-CA" sz="2400" dirty="0" smtClean="0">
                <a:solidFill>
                  <a:schemeClr val="bg1"/>
                </a:solidFill>
              </a:rPr>
              <a:t> </a:t>
            </a:r>
            <a:r>
              <a:rPr lang="en-CA" sz="2400" dirty="0" err="1" smtClean="0">
                <a:solidFill>
                  <a:schemeClr val="bg1"/>
                </a:solidFill>
              </a:rPr>
              <a:t>ahinin</a:t>
            </a:r>
            <a:r>
              <a:rPr lang="en-CA" sz="2400" dirty="0" smtClean="0">
                <a:solidFill>
                  <a:schemeClr val="bg1"/>
                </a:solidFill>
              </a:rPr>
              <a:t> </a:t>
            </a:r>
            <a:r>
              <a:rPr lang="en-CA" sz="2400" dirty="0" err="1" smtClean="0">
                <a:solidFill>
                  <a:schemeClr val="bg1"/>
                </a:solidFill>
              </a:rPr>
              <a:t>nunanin</a:t>
            </a:r>
            <a:r>
              <a:rPr lang="en-CA" sz="2400" dirty="0" smtClean="0">
                <a:solidFill>
                  <a:schemeClr val="bg1"/>
                </a:solidFill>
              </a:rPr>
              <a:t> </a:t>
            </a:r>
            <a:r>
              <a:rPr lang="en-CA" sz="2400" dirty="0" err="1" smtClean="0">
                <a:solidFill>
                  <a:schemeClr val="bg1"/>
                </a:solidFill>
              </a:rPr>
              <a:t>anguniarnirnik</a:t>
            </a:r>
            <a:r>
              <a:rPr lang="en-CA" sz="2400" dirty="0" smtClean="0">
                <a:solidFill>
                  <a:schemeClr val="bg1"/>
                </a:solidFill>
              </a:rPr>
              <a:t> </a:t>
            </a:r>
            <a:r>
              <a:rPr lang="en-CA" sz="2400" dirty="0" err="1" smtClean="0">
                <a:solidFill>
                  <a:schemeClr val="bg1"/>
                </a:solidFill>
              </a:rPr>
              <a:t>maniliurniarhimanikkulluunniit</a:t>
            </a:r>
            <a:r>
              <a:rPr lang="en-CA" sz="2400" dirty="0" smtClean="0">
                <a:solidFill>
                  <a:schemeClr val="bg1"/>
                </a:solidFill>
              </a:rPr>
              <a:t> </a:t>
            </a:r>
            <a:r>
              <a:rPr lang="en-CA" sz="2400" dirty="0" err="1" smtClean="0">
                <a:solidFill>
                  <a:schemeClr val="bg1"/>
                </a:solidFill>
              </a:rPr>
              <a:t>anguniarnirnik</a:t>
            </a:r>
            <a:r>
              <a:rPr lang="en-CA" sz="2400" dirty="0" smtClean="0">
                <a:solidFill>
                  <a:schemeClr val="bg1"/>
                </a:solidFill>
              </a:rPr>
              <a:t> </a:t>
            </a:r>
            <a:r>
              <a:rPr lang="en-CA" sz="2400" dirty="0" err="1" smtClean="0">
                <a:solidFill>
                  <a:schemeClr val="bg1"/>
                </a:solidFill>
              </a:rPr>
              <a:t>ukunani</a:t>
            </a:r>
            <a:r>
              <a:rPr lang="en-CA" sz="2400" dirty="0" smtClean="0">
                <a:solidFill>
                  <a:schemeClr val="bg1"/>
                </a:solidFill>
              </a:rPr>
              <a:t> </a:t>
            </a:r>
            <a:r>
              <a:rPr lang="en-CA" sz="2400" dirty="0" err="1" smtClean="0">
                <a:solidFill>
                  <a:schemeClr val="bg1"/>
                </a:solidFill>
              </a:rPr>
              <a:t>Tahiqpaup</a:t>
            </a:r>
            <a:r>
              <a:rPr lang="en-CA" sz="2400" dirty="0" smtClean="0">
                <a:solidFill>
                  <a:schemeClr val="bg1"/>
                </a:solidFill>
              </a:rPr>
              <a:t> </a:t>
            </a:r>
            <a:r>
              <a:rPr lang="en-CA" sz="2400" dirty="0" err="1" smtClean="0">
                <a:solidFill>
                  <a:schemeClr val="bg1"/>
                </a:solidFill>
              </a:rPr>
              <a:t>Kivataani</a:t>
            </a:r>
            <a:r>
              <a:rPr lang="en-CA" sz="2400" dirty="0" smtClean="0">
                <a:solidFill>
                  <a:schemeClr val="bg1"/>
                </a:solidFill>
              </a:rPr>
              <a:t> </a:t>
            </a:r>
            <a:r>
              <a:rPr lang="en-CA" sz="2400" dirty="0" err="1" smtClean="0">
                <a:solidFill>
                  <a:schemeClr val="bg1"/>
                </a:solidFill>
              </a:rPr>
              <a:t>tuktunik</a:t>
            </a:r>
            <a:r>
              <a:rPr lang="en-CA" sz="2400" dirty="0" smtClean="0">
                <a:solidFill>
                  <a:schemeClr val="bg1"/>
                </a:solidFill>
              </a:rPr>
              <a:t> </a:t>
            </a:r>
            <a:r>
              <a:rPr lang="en-CA" sz="2400" dirty="0" err="1" smtClean="0">
                <a:solidFill>
                  <a:schemeClr val="bg1"/>
                </a:solidFill>
              </a:rPr>
              <a:t>Nunavunmi</a:t>
            </a:r>
            <a:r>
              <a:rPr lang="en-CA" sz="2400" dirty="0" smtClean="0">
                <a:solidFill>
                  <a:schemeClr val="bg1"/>
                </a:solidFill>
              </a:rPr>
              <a:t> (Kugluktuk HTO).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dirty="0" err="1" smtClean="0">
                <a:solidFill>
                  <a:schemeClr val="bg1"/>
                </a:solidFill>
              </a:rPr>
              <a:t>Akhuurlunik</a:t>
            </a:r>
            <a:r>
              <a:rPr lang="en-CA" sz="2400" dirty="0" smtClean="0">
                <a:solidFill>
                  <a:schemeClr val="bg1"/>
                </a:solidFill>
              </a:rPr>
              <a:t> </a:t>
            </a:r>
            <a:r>
              <a:rPr lang="en-CA" sz="2400" dirty="0" err="1" smtClean="0">
                <a:solidFill>
                  <a:schemeClr val="bg1"/>
                </a:solidFill>
              </a:rPr>
              <a:t>ilaulutik</a:t>
            </a:r>
            <a:r>
              <a:rPr lang="en-CA" sz="2400" dirty="0" smtClean="0">
                <a:solidFill>
                  <a:schemeClr val="bg1"/>
                </a:solidFill>
              </a:rPr>
              <a:t> </a:t>
            </a:r>
            <a:r>
              <a:rPr lang="en-CA" sz="2400" dirty="0" err="1" smtClean="0">
                <a:solidFill>
                  <a:schemeClr val="bg1"/>
                </a:solidFill>
              </a:rPr>
              <a:t>miitiqatigiiknirni</a:t>
            </a:r>
            <a:r>
              <a:rPr lang="en-CA" sz="2400" dirty="0" smtClean="0">
                <a:solidFill>
                  <a:schemeClr val="bg1"/>
                </a:solidFill>
              </a:rPr>
              <a:t>/</a:t>
            </a:r>
            <a:r>
              <a:rPr lang="en-CA" sz="2400" dirty="0" err="1" smtClean="0">
                <a:solidFill>
                  <a:schemeClr val="bg1"/>
                </a:solidFill>
              </a:rPr>
              <a:t>miitirnirni</a:t>
            </a:r>
            <a:r>
              <a:rPr lang="en-CA" sz="2400" dirty="0" smtClean="0">
                <a:solidFill>
                  <a:schemeClr val="bg1"/>
                </a:solidFill>
              </a:rPr>
              <a:t>/</a:t>
            </a:r>
            <a:r>
              <a:rPr lang="en-CA" sz="2400" dirty="0" err="1" smtClean="0">
                <a:solidFill>
                  <a:schemeClr val="bg1"/>
                </a:solidFill>
              </a:rPr>
              <a:t>katimanirni</a:t>
            </a:r>
            <a:r>
              <a:rPr lang="en-CA" sz="2400" dirty="0" smtClean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80811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809084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chemeClr val="bg1">
                    <a:lumMod val="95000"/>
                  </a:schemeClr>
                </a:solidFill>
              </a:rPr>
              <a:t>2014-2015  Consultations </a:t>
            </a:r>
            <a:endParaRPr lang="en-CA" sz="3600" b="1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323528" y="1052736"/>
            <a:ext cx="5400600" cy="0"/>
          </a:xfrm>
          <a:prstGeom prst="line">
            <a:avLst/>
          </a:prstGeom>
          <a:ln w="4762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07504" y="4452795"/>
            <a:ext cx="774136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CA" dirty="0" smtClean="0">
                <a:solidFill>
                  <a:schemeClr val="bg1"/>
                </a:solidFill>
              </a:rPr>
              <a:t>September </a:t>
            </a:r>
            <a:r>
              <a:rPr lang="en-CA" dirty="0">
                <a:solidFill>
                  <a:schemeClr val="bg1"/>
                </a:solidFill>
              </a:rPr>
              <a:t>9, 2014 - Kugluktuk HTO board meeting </a:t>
            </a:r>
          </a:p>
          <a:p>
            <a:pPr lvl="1"/>
            <a:r>
              <a:rPr lang="en-CA" dirty="0">
                <a:solidFill>
                  <a:schemeClr val="bg1"/>
                </a:solidFill>
              </a:rPr>
              <a:t>September 22, 2014 - Kugluktuk community information and consultations </a:t>
            </a:r>
          </a:p>
          <a:p>
            <a:pPr lvl="1"/>
            <a:r>
              <a:rPr lang="en-CA" dirty="0">
                <a:solidFill>
                  <a:schemeClr val="bg1"/>
                </a:solidFill>
              </a:rPr>
              <a:t>October 9-10, 2014 - Technical Meeting 1, GN and NTI participation </a:t>
            </a:r>
          </a:p>
          <a:p>
            <a:pPr lvl="1"/>
            <a:r>
              <a:rPr lang="en-CA" dirty="0">
                <a:solidFill>
                  <a:schemeClr val="bg1"/>
                </a:solidFill>
              </a:rPr>
              <a:t>October 15-18, 2014 - KRWB AGM meeting </a:t>
            </a:r>
          </a:p>
          <a:p>
            <a:pPr lvl="1"/>
            <a:r>
              <a:rPr lang="en-CA" dirty="0">
                <a:solidFill>
                  <a:schemeClr val="bg1"/>
                </a:solidFill>
              </a:rPr>
              <a:t>October 22-23, 2014 - Technical Meeting 2, GN participation  </a:t>
            </a:r>
          </a:p>
          <a:p>
            <a:pPr lvl="1"/>
            <a:r>
              <a:rPr lang="en-CA" dirty="0">
                <a:solidFill>
                  <a:schemeClr val="bg1"/>
                </a:solidFill>
              </a:rPr>
              <a:t>October 31, 2014 - Kugluktuk HTO board meeting</a:t>
            </a:r>
            <a:r>
              <a:rPr lang="en-CA" dirty="0" smtClean="0">
                <a:solidFill>
                  <a:schemeClr val="bg1"/>
                </a:solidFill>
              </a:rPr>
              <a:t>.</a:t>
            </a:r>
            <a:endParaRPr lang="en-US" dirty="0" smtClean="0">
              <a:solidFill>
                <a:schemeClr val="bg1"/>
              </a:solidFill>
            </a:endParaRP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February 11, 2015 – Kugluktuk HTO (TAH)</a:t>
            </a:r>
            <a:endParaRPr lang="en-CA" dirty="0">
              <a:solidFill>
                <a:schemeClr val="bg1"/>
              </a:solidFill>
            </a:endParaRPr>
          </a:p>
          <a:p>
            <a:endParaRPr lang="en-CA" sz="2400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7504" y="1772816"/>
            <a:ext cx="835292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CA" dirty="0" smtClean="0">
                <a:solidFill>
                  <a:schemeClr val="bg1"/>
                </a:solidFill>
              </a:rPr>
              <a:t>September 9, 2014 - Kugluktuk HTO </a:t>
            </a:r>
            <a:r>
              <a:rPr lang="en-CA" dirty="0" err="1" smtClean="0">
                <a:solidFill>
                  <a:schemeClr val="bg1"/>
                </a:solidFill>
              </a:rPr>
              <a:t>katimayiit</a:t>
            </a:r>
            <a:r>
              <a:rPr lang="en-CA" dirty="0" smtClean="0">
                <a:solidFill>
                  <a:schemeClr val="bg1"/>
                </a:solidFill>
              </a:rPr>
              <a:t> </a:t>
            </a:r>
            <a:r>
              <a:rPr lang="en-CA" dirty="0" err="1" smtClean="0">
                <a:solidFill>
                  <a:schemeClr val="bg1"/>
                </a:solidFill>
              </a:rPr>
              <a:t>miitirniq</a:t>
            </a:r>
            <a:r>
              <a:rPr lang="en-CA" dirty="0" smtClean="0">
                <a:solidFill>
                  <a:schemeClr val="bg1"/>
                </a:solidFill>
              </a:rPr>
              <a:t>  </a:t>
            </a:r>
          </a:p>
          <a:p>
            <a:pPr lvl="1"/>
            <a:r>
              <a:rPr lang="en-CA" dirty="0" smtClean="0">
                <a:solidFill>
                  <a:schemeClr val="bg1"/>
                </a:solidFill>
              </a:rPr>
              <a:t>September 22, 2014 - Kugluktuk </a:t>
            </a:r>
            <a:r>
              <a:rPr lang="en-US" dirty="0" err="1" smtClean="0">
                <a:solidFill>
                  <a:schemeClr val="bg1"/>
                </a:solidFill>
              </a:rPr>
              <a:t>ilitturipkainiq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miitiqatigiiknirlu</a:t>
            </a:r>
            <a:endParaRPr lang="en-CA" dirty="0" smtClean="0">
              <a:solidFill>
                <a:schemeClr val="bg1"/>
              </a:solidFill>
            </a:endParaRPr>
          </a:p>
          <a:p>
            <a:pPr lvl="1"/>
            <a:r>
              <a:rPr lang="en-CA" dirty="0" smtClean="0">
                <a:solidFill>
                  <a:schemeClr val="bg1"/>
                </a:solidFill>
              </a:rPr>
              <a:t>October 9-10, 2014 - </a:t>
            </a:r>
            <a:r>
              <a:rPr lang="en-US" dirty="0" err="1" smtClean="0">
                <a:solidFill>
                  <a:schemeClr val="bg1"/>
                </a:solidFill>
              </a:rPr>
              <a:t>Naunavyaktuni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Miitirniq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CA" dirty="0" smtClean="0">
                <a:solidFill>
                  <a:schemeClr val="bg1"/>
                </a:solidFill>
              </a:rPr>
              <a:t>1, </a:t>
            </a:r>
            <a:r>
              <a:rPr lang="en-US" dirty="0" smtClean="0">
                <a:solidFill>
                  <a:schemeClr val="bg1"/>
                </a:solidFill>
              </a:rPr>
              <a:t>GN-</a:t>
            </a:r>
            <a:r>
              <a:rPr lang="en-US" dirty="0" err="1" smtClean="0">
                <a:solidFill>
                  <a:schemeClr val="bg1"/>
                </a:solidFill>
              </a:rPr>
              <a:t>kut</a:t>
            </a:r>
            <a:r>
              <a:rPr lang="en-US" dirty="0" smtClean="0">
                <a:solidFill>
                  <a:schemeClr val="bg1"/>
                </a:solidFill>
              </a:rPr>
              <a:t> NTI-</a:t>
            </a:r>
            <a:r>
              <a:rPr lang="en-US" dirty="0" err="1" smtClean="0">
                <a:solidFill>
                  <a:schemeClr val="bg1"/>
                </a:solidFill>
              </a:rPr>
              <a:t>kullu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ilauyut</a:t>
            </a:r>
            <a:endParaRPr lang="en-CA" dirty="0" smtClean="0">
              <a:solidFill>
                <a:schemeClr val="bg1"/>
              </a:solidFill>
            </a:endParaRPr>
          </a:p>
          <a:p>
            <a:pPr lvl="1"/>
            <a:r>
              <a:rPr lang="en-CA" dirty="0" smtClean="0">
                <a:solidFill>
                  <a:schemeClr val="bg1"/>
                </a:solidFill>
              </a:rPr>
              <a:t>October 15-18, 2014 - KRWB </a:t>
            </a:r>
            <a:r>
              <a:rPr lang="en-CA" dirty="0" err="1" smtClean="0">
                <a:solidFill>
                  <a:schemeClr val="bg1"/>
                </a:solidFill>
              </a:rPr>
              <a:t>Ukiungani</a:t>
            </a:r>
            <a:r>
              <a:rPr lang="en-CA" dirty="0" smtClean="0">
                <a:solidFill>
                  <a:schemeClr val="bg1"/>
                </a:solidFill>
              </a:rPr>
              <a:t> </a:t>
            </a:r>
            <a:r>
              <a:rPr lang="en-CA" dirty="0" err="1" smtClean="0">
                <a:solidFill>
                  <a:schemeClr val="bg1"/>
                </a:solidFill>
              </a:rPr>
              <a:t>Miitirniq</a:t>
            </a:r>
            <a:r>
              <a:rPr lang="en-CA" dirty="0" smtClean="0">
                <a:solidFill>
                  <a:schemeClr val="bg1"/>
                </a:solidFill>
              </a:rPr>
              <a:t> </a:t>
            </a:r>
          </a:p>
          <a:p>
            <a:pPr lvl="1"/>
            <a:r>
              <a:rPr lang="en-CA" dirty="0" smtClean="0">
                <a:solidFill>
                  <a:schemeClr val="bg1"/>
                </a:solidFill>
              </a:rPr>
              <a:t>October 22-23, 2014 - </a:t>
            </a:r>
            <a:r>
              <a:rPr lang="en-US" dirty="0" err="1" smtClean="0">
                <a:solidFill>
                  <a:schemeClr val="bg1"/>
                </a:solidFill>
              </a:rPr>
              <a:t>Naunavyaktuni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Miitirniq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CA" dirty="0" smtClean="0">
                <a:solidFill>
                  <a:schemeClr val="bg1"/>
                </a:solidFill>
              </a:rPr>
              <a:t>2, </a:t>
            </a:r>
            <a:r>
              <a:rPr lang="en-US" dirty="0" smtClean="0">
                <a:solidFill>
                  <a:schemeClr val="bg1"/>
                </a:solidFill>
              </a:rPr>
              <a:t>GN-</a:t>
            </a:r>
            <a:r>
              <a:rPr lang="en-US" dirty="0" err="1" smtClean="0">
                <a:solidFill>
                  <a:schemeClr val="bg1"/>
                </a:solidFill>
              </a:rPr>
              <a:t>kut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ilauyut</a:t>
            </a:r>
            <a:endParaRPr lang="en-CA" dirty="0" smtClean="0">
              <a:solidFill>
                <a:schemeClr val="bg1"/>
              </a:solidFill>
            </a:endParaRPr>
          </a:p>
          <a:p>
            <a:pPr lvl="1"/>
            <a:r>
              <a:rPr lang="en-CA" dirty="0" smtClean="0">
                <a:solidFill>
                  <a:schemeClr val="bg1"/>
                </a:solidFill>
              </a:rPr>
              <a:t>October 31, 2014 - Kugluktuk HTO </a:t>
            </a:r>
            <a:r>
              <a:rPr lang="en-US" dirty="0" err="1" smtClean="0">
                <a:solidFill>
                  <a:schemeClr val="bg1"/>
                </a:solidFill>
              </a:rPr>
              <a:t>katimayiit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miitiqtut</a:t>
            </a:r>
            <a:r>
              <a:rPr lang="en-CA" dirty="0" smtClean="0">
                <a:solidFill>
                  <a:schemeClr val="bg1"/>
                </a:solidFill>
              </a:rPr>
              <a:t>.</a:t>
            </a:r>
            <a:endParaRPr lang="en-US" dirty="0" smtClean="0">
              <a:solidFill>
                <a:schemeClr val="bg1"/>
              </a:solidFill>
            </a:endParaRP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February 11, 2015 – Kugluktuk HTO (TAH)</a:t>
            </a:r>
            <a:endParaRPr lang="en-CA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75570"/>
            <a:ext cx="1584176" cy="2242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091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48680" y="116632"/>
            <a:ext cx="8795320" cy="1143000"/>
          </a:xfrm>
        </p:spPr>
        <p:txBody>
          <a:bodyPr>
            <a:noAutofit/>
          </a:bodyPr>
          <a:lstStyle/>
          <a:p>
            <a:pPr algn="l"/>
            <a:r>
              <a:rPr lang="en-CA" sz="2400" b="1" dirty="0" err="1" smtClean="0">
                <a:solidFill>
                  <a:schemeClr val="bg1">
                    <a:lumMod val="95000"/>
                  </a:schemeClr>
                </a:solidFill>
              </a:rPr>
              <a:t>Tuktuni</a:t>
            </a:r>
            <a:r>
              <a:rPr lang="en-CA" sz="2400" b="1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CA" sz="2400" b="1" dirty="0" err="1" smtClean="0">
                <a:solidFill>
                  <a:schemeClr val="bg1">
                    <a:lumMod val="95000"/>
                  </a:schemeClr>
                </a:solidFill>
              </a:rPr>
              <a:t>Anguniaqtauyukhani</a:t>
            </a:r>
            <a:r>
              <a:rPr lang="en-CA" sz="2400" b="1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CA" sz="2400" b="1" dirty="0" err="1" smtClean="0">
                <a:solidFill>
                  <a:schemeClr val="bg1">
                    <a:lumMod val="95000"/>
                  </a:schemeClr>
                </a:solidFill>
              </a:rPr>
              <a:t>Miitiqtipkaitjutit</a:t>
            </a:r>
            <a:r>
              <a:rPr lang="en-CA" sz="2400" b="1" dirty="0" smtClean="0">
                <a:solidFill>
                  <a:schemeClr val="bg1">
                    <a:lumMod val="95000"/>
                  </a:schemeClr>
                </a:solidFill>
              </a:rPr>
              <a:t>   2016</a:t>
            </a:r>
            <a:br>
              <a:rPr lang="en-CA" sz="2400" b="1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en-CA" sz="2400" b="1" dirty="0" smtClean="0">
                <a:solidFill>
                  <a:schemeClr val="bg1">
                    <a:lumMod val="95000"/>
                  </a:schemeClr>
                </a:solidFill>
              </a:rPr>
              <a:t>Caribou Harvest Consultation  2016</a:t>
            </a:r>
            <a:endParaRPr lang="en-CA" sz="24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CA" sz="2400" dirty="0" smtClean="0">
                <a:solidFill>
                  <a:schemeClr val="bg1"/>
                </a:solidFill>
              </a:rPr>
              <a:t>January 2016-mi</a:t>
            </a:r>
          </a:p>
          <a:p>
            <a:endParaRPr lang="en-CA" sz="24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CA" sz="2200" dirty="0" err="1" smtClean="0">
                <a:solidFill>
                  <a:schemeClr val="bg1"/>
                </a:solidFill>
              </a:rPr>
              <a:t>Miitiqaqtigivaktait</a:t>
            </a:r>
            <a:r>
              <a:rPr lang="en-CA" sz="2200" dirty="0" smtClean="0">
                <a:solidFill>
                  <a:schemeClr val="bg1"/>
                </a:solidFill>
              </a:rPr>
              <a:t> </a:t>
            </a:r>
            <a:r>
              <a:rPr lang="en-CA" sz="2200" dirty="0" err="1" smtClean="0">
                <a:solidFill>
                  <a:schemeClr val="bg1"/>
                </a:solidFill>
              </a:rPr>
              <a:t>hulaqutihimayut</a:t>
            </a:r>
            <a:r>
              <a:rPr lang="en-CA" sz="2200" dirty="0" smtClean="0">
                <a:solidFill>
                  <a:schemeClr val="bg1"/>
                </a:solidFill>
              </a:rPr>
              <a:t> </a:t>
            </a:r>
            <a:r>
              <a:rPr lang="en-CA" sz="2200" dirty="0" err="1" smtClean="0">
                <a:solidFill>
                  <a:schemeClr val="bg1"/>
                </a:solidFill>
              </a:rPr>
              <a:t>Anguhiqiyitkut</a:t>
            </a:r>
            <a:r>
              <a:rPr lang="en-CA" sz="2200" dirty="0" smtClean="0">
                <a:solidFill>
                  <a:schemeClr val="bg1"/>
                </a:solidFill>
              </a:rPr>
              <a:t> (HTOs) Kitikmeot </a:t>
            </a:r>
            <a:r>
              <a:rPr lang="en-CA" sz="2200" dirty="0" err="1" smtClean="0">
                <a:solidFill>
                  <a:schemeClr val="bg1"/>
                </a:solidFill>
              </a:rPr>
              <a:t>Avikturhimaningani</a:t>
            </a:r>
            <a:r>
              <a:rPr lang="en-CA" sz="2200" dirty="0" smtClean="0">
                <a:solidFill>
                  <a:schemeClr val="bg1"/>
                </a:solidFill>
              </a:rPr>
              <a:t> </a:t>
            </a:r>
            <a:r>
              <a:rPr lang="en-CA" sz="2200" dirty="0" err="1" smtClean="0">
                <a:solidFill>
                  <a:schemeClr val="bg1"/>
                </a:solidFill>
              </a:rPr>
              <a:t>Uumayulirinikkut</a:t>
            </a:r>
            <a:r>
              <a:rPr lang="en-CA" sz="2200" dirty="0" smtClean="0">
                <a:solidFill>
                  <a:schemeClr val="bg1"/>
                </a:solidFill>
              </a:rPr>
              <a:t> </a:t>
            </a:r>
            <a:r>
              <a:rPr lang="en-CA" sz="2200" dirty="0" err="1" smtClean="0">
                <a:solidFill>
                  <a:schemeClr val="bg1"/>
                </a:solidFill>
              </a:rPr>
              <a:t>Katimayiinnunlu</a:t>
            </a:r>
            <a:r>
              <a:rPr lang="en-CA" sz="2200" dirty="0" smtClean="0">
                <a:solidFill>
                  <a:schemeClr val="bg1"/>
                </a:solidFill>
              </a:rPr>
              <a:t> (KRWB), </a:t>
            </a:r>
            <a:r>
              <a:rPr lang="en-CA" sz="2200" dirty="0" err="1" smtClean="0">
                <a:solidFill>
                  <a:schemeClr val="bg1"/>
                </a:solidFill>
              </a:rPr>
              <a:t>ukunani</a:t>
            </a:r>
            <a:r>
              <a:rPr lang="en-CA" sz="2200" dirty="0" smtClean="0">
                <a:solidFill>
                  <a:schemeClr val="bg1"/>
                </a:solidFill>
              </a:rPr>
              <a:t> </a:t>
            </a:r>
            <a:r>
              <a:rPr lang="en-CA" sz="2200" dirty="0" err="1" smtClean="0">
                <a:solidFill>
                  <a:schemeClr val="bg1"/>
                </a:solidFill>
              </a:rPr>
              <a:t>aallanguqtirhimayuni</a:t>
            </a:r>
            <a:r>
              <a:rPr lang="en-CA" sz="2200" dirty="0" smtClean="0">
                <a:solidFill>
                  <a:schemeClr val="bg1"/>
                </a:solidFill>
              </a:rPr>
              <a:t> </a:t>
            </a:r>
            <a:r>
              <a:rPr lang="en-CA" sz="2200" dirty="0" err="1" smtClean="0">
                <a:solidFill>
                  <a:schemeClr val="bg1"/>
                </a:solidFill>
              </a:rPr>
              <a:t>nutaani</a:t>
            </a:r>
            <a:r>
              <a:rPr lang="en-CA" sz="2200" dirty="0" smtClean="0">
                <a:solidFill>
                  <a:schemeClr val="bg1"/>
                </a:solidFill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</a:rPr>
              <a:t>Tamatqiqhimayut</a:t>
            </a:r>
            <a:r>
              <a:rPr lang="en-US" sz="2200" dirty="0" smtClean="0">
                <a:solidFill>
                  <a:schemeClr val="bg1"/>
                </a:solidFill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</a:rPr>
              <a:t>Pitquyauhimayut</a:t>
            </a:r>
            <a:r>
              <a:rPr lang="en-US" sz="2200" dirty="0" smtClean="0">
                <a:solidFill>
                  <a:schemeClr val="bg1"/>
                </a:solidFill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</a:rPr>
              <a:t>Anguniaqtauyukhat</a:t>
            </a:r>
            <a:r>
              <a:rPr lang="en-US" sz="2200" dirty="0" smtClean="0">
                <a:solidFill>
                  <a:schemeClr val="bg1"/>
                </a:solidFill>
              </a:rPr>
              <a:t> (TAH) </a:t>
            </a:r>
            <a:r>
              <a:rPr lang="en-US" sz="2200" dirty="0" err="1" smtClean="0">
                <a:solidFill>
                  <a:schemeClr val="bg1"/>
                </a:solidFill>
              </a:rPr>
              <a:t>pitquyauhimayuni</a:t>
            </a:r>
            <a:r>
              <a:rPr lang="en-CA" sz="2200" dirty="0" smtClean="0">
                <a:solidFill>
                  <a:schemeClr val="bg1"/>
                </a:solidFill>
              </a:rPr>
              <a:t> (</a:t>
            </a:r>
            <a:r>
              <a:rPr lang="en-CA" sz="2200" dirty="0" err="1" smtClean="0">
                <a:solidFill>
                  <a:schemeClr val="bg1"/>
                </a:solidFill>
              </a:rPr>
              <a:t>Ikaluktuuttiaq</a:t>
            </a:r>
            <a:r>
              <a:rPr lang="en-CA" sz="2200" dirty="0" smtClean="0">
                <a:solidFill>
                  <a:schemeClr val="bg1"/>
                </a:solidFill>
              </a:rPr>
              <a:t>).</a:t>
            </a:r>
          </a:p>
          <a:p>
            <a:pPr marL="0" indent="0">
              <a:buNone/>
            </a:pPr>
            <a:endParaRPr lang="en-CA" sz="22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CA" sz="1800" dirty="0" smtClean="0">
                <a:solidFill>
                  <a:schemeClr val="bg1"/>
                </a:solidFill>
              </a:rPr>
              <a:t>March </a:t>
            </a:r>
            <a:r>
              <a:rPr lang="en-CA" sz="1800" dirty="0">
                <a:solidFill>
                  <a:schemeClr val="bg1"/>
                </a:solidFill>
              </a:rPr>
              <a:t>2016-mi, GN D0E </a:t>
            </a:r>
            <a:r>
              <a:rPr lang="en-CA" sz="1800" dirty="0" err="1">
                <a:solidFill>
                  <a:schemeClr val="bg1"/>
                </a:solidFill>
              </a:rPr>
              <a:t>tuniyuq</a:t>
            </a:r>
            <a:r>
              <a:rPr lang="en-CA" sz="1800" dirty="0">
                <a:solidFill>
                  <a:schemeClr val="bg1"/>
                </a:solidFill>
              </a:rPr>
              <a:t> </a:t>
            </a:r>
            <a:r>
              <a:rPr lang="en-CA" sz="1800" dirty="0" err="1">
                <a:solidFill>
                  <a:schemeClr val="bg1"/>
                </a:solidFill>
              </a:rPr>
              <a:t>tukhiqtauhimayunik</a:t>
            </a:r>
            <a:r>
              <a:rPr lang="en-CA" sz="1800" dirty="0">
                <a:solidFill>
                  <a:schemeClr val="bg1"/>
                </a:solidFill>
              </a:rPr>
              <a:t> </a:t>
            </a:r>
            <a:r>
              <a:rPr lang="en-CA" sz="1800" dirty="0" err="1">
                <a:solidFill>
                  <a:schemeClr val="bg1"/>
                </a:solidFill>
              </a:rPr>
              <a:t>pitquitjutimik</a:t>
            </a:r>
            <a:r>
              <a:rPr lang="en-CA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Tamatqiqhimayut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Pitquyauhimayut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Anguniaqtauyukhat</a:t>
            </a:r>
            <a:r>
              <a:rPr lang="en-US" sz="1800" dirty="0">
                <a:solidFill>
                  <a:schemeClr val="bg1"/>
                </a:solidFill>
              </a:rPr>
              <a:t> (TAH) </a:t>
            </a:r>
            <a:r>
              <a:rPr lang="en-US" sz="1800" dirty="0" err="1">
                <a:solidFill>
                  <a:schemeClr val="bg1"/>
                </a:solidFill>
              </a:rPr>
              <a:t>imaatut</a:t>
            </a:r>
            <a:r>
              <a:rPr lang="en-CA" sz="1800" dirty="0">
                <a:solidFill>
                  <a:schemeClr val="bg1"/>
                </a:solidFill>
              </a:rPr>
              <a:t> 340 </a:t>
            </a:r>
            <a:r>
              <a:rPr lang="en-CA" sz="1800" dirty="0" err="1">
                <a:solidFill>
                  <a:schemeClr val="bg1"/>
                </a:solidFill>
              </a:rPr>
              <a:t>anguhallunik</a:t>
            </a:r>
            <a:r>
              <a:rPr lang="en-CA" sz="1800" dirty="0">
                <a:solidFill>
                  <a:schemeClr val="bg1"/>
                </a:solidFill>
              </a:rPr>
              <a:t> </a:t>
            </a:r>
            <a:r>
              <a:rPr lang="en-CA" sz="1800" dirty="0" err="1">
                <a:solidFill>
                  <a:schemeClr val="bg1"/>
                </a:solidFill>
              </a:rPr>
              <a:t>tuktunik</a:t>
            </a:r>
            <a:r>
              <a:rPr lang="en-CA" sz="1800" dirty="0">
                <a:solidFill>
                  <a:schemeClr val="bg1"/>
                </a:solidFill>
              </a:rPr>
              <a:t> </a:t>
            </a:r>
            <a:r>
              <a:rPr lang="en-CA" sz="1800" dirty="0" err="1">
                <a:solidFill>
                  <a:schemeClr val="bg1"/>
                </a:solidFill>
              </a:rPr>
              <a:t>uvani</a:t>
            </a:r>
            <a:r>
              <a:rPr lang="en-CA" sz="1800" dirty="0">
                <a:solidFill>
                  <a:schemeClr val="bg1"/>
                </a:solidFill>
              </a:rPr>
              <a:t> </a:t>
            </a:r>
            <a:r>
              <a:rPr lang="en-CA" sz="1800" dirty="0" err="1">
                <a:solidFill>
                  <a:schemeClr val="bg1"/>
                </a:solidFill>
              </a:rPr>
              <a:t>Tahiqpaup</a:t>
            </a:r>
            <a:r>
              <a:rPr lang="en-CA" sz="1800" dirty="0">
                <a:solidFill>
                  <a:schemeClr val="bg1"/>
                </a:solidFill>
              </a:rPr>
              <a:t> </a:t>
            </a:r>
            <a:r>
              <a:rPr lang="en-CA" sz="1800" dirty="0" err="1">
                <a:solidFill>
                  <a:schemeClr val="bg1"/>
                </a:solidFill>
              </a:rPr>
              <a:t>Kivataani</a:t>
            </a:r>
            <a:r>
              <a:rPr lang="en-CA" sz="1800" dirty="0">
                <a:solidFill>
                  <a:schemeClr val="bg1"/>
                </a:solidFill>
              </a:rPr>
              <a:t> </a:t>
            </a:r>
            <a:r>
              <a:rPr lang="en-CA" sz="1800" dirty="0" err="1">
                <a:solidFill>
                  <a:schemeClr val="bg1"/>
                </a:solidFill>
              </a:rPr>
              <a:t>tuktuinni</a:t>
            </a:r>
            <a:r>
              <a:rPr lang="en-CA" sz="1800" dirty="0">
                <a:solidFill>
                  <a:schemeClr val="bg1"/>
                </a:solidFill>
              </a:rPr>
              <a:t> </a:t>
            </a:r>
            <a:r>
              <a:rPr lang="en-CA" sz="1800" dirty="0" err="1">
                <a:solidFill>
                  <a:schemeClr val="bg1"/>
                </a:solidFill>
              </a:rPr>
              <a:t>ukununga</a:t>
            </a:r>
            <a:r>
              <a:rPr lang="en-CA" sz="1800" dirty="0">
                <a:solidFill>
                  <a:schemeClr val="bg1"/>
                </a:solidFill>
              </a:rPr>
              <a:t> Nunavut </a:t>
            </a:r>
            <a:r>
              <a:rPr lang="en-CA" sz="1800" dirty="0" err="1">
                <a:solidFill>
                  <a:schemeClr val="bg1"/>
                </a:solidFill>
              </a:rPr>
              <a:t>Uumayulirinikkut</a:t>
            </a:r>
            <a:r>
              <a:rPr lang="en-CA" sz="1800" dirty="0">
                <a:solidFill>
                  <a:schemeClr val="bg1"/>
                </a:solidFill>
              </a:rPr>
              <a:t> </a:t>
            </a:r>
            <a:r>
              <a:rPr lang="en-CA" sz="1800" dirty="0" err="1">
                <a:solidFill>
                  <a:schemeClr val="bg1"/>
                </a:solidFill>
              </a:rPr>
              <a:t>Munarinikkut</a:t>
            </a:r>
            <a:r>
              <a:rPr lang="en-CA" sz="1800" dirty="0">
                <a:solidFill>
                  <a:schemeClr val="bg1"/>
                </a:solidFill>
              </a:rPr>
              <a:t> </a:t>
            </a:r>
            <a:r>
              <a:rPr lang="en-CA" sz="1800" dirty="0" err="1">
                <a:solidFill>
                  <a:schemeClr val="bg1"/>
                </a:solidFill>
              </a:rPr>
              <a:t>Katimayiinnun</a:t>
            </a:r>
            <a:r>
              <a:rPr lang="en-CA" sz="1800" dirty="0">
                <a:solidFill>
                  <a:schemeClr val="bg1"/>
                </a:solidFill>
              </a:rPr>
              <a:t> (NWMB)</a:t>
            </a:r>
          </a:p>
          <a:p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CA" sz="2100" dirty="0" smtClean="0">
                <a:solidFill>
                  <a:schemeClr val="bg1"/>
                </a:solidFill>
              </a:rPr>
              <a:t>In January  2016</a:t>
            </a:r>
          </a:p>
          <a:p>
            <a:endParaRPr lang="en-CA" sz="21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CA" sz="2100" dirty="0" smtClean="0">
                <a:solidFill>
                  <a:schemeClr val="bg1"/>
                </a:solidFill>
              </a:rPr>
              <a:t>Consulted with the affected HTOs and KRWB, on the adjusted new TAH recommendations (Cambridge Bay).</a:t>
            </a:r>
          </a:p>
          <a:p>
            <a:endParaRPr lang="en-CA" sz="21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CA" sz="2100" dirty="0">
                <a:solidFill>
                  <a:schemeClr val="bg1"/>
                </a:solidFill>
              </a:rPr>
              <a:t>In March 2016, GN D0E submitted proposed </a:t>
            </a:r>
            <a:r>
              <a:rPr lang="en-CA" sz="2100" dirty="0" smtClean="0">
                <a:solidFill>
                  <a:schemeClr val="bg1"/>
                </a:solidFill>
              </a:rPr>
              <a:t>recommended </a:t>
            </a:r>
            <a:r>
              <a:rPr lang="en-CA" sz="2100" dirty="0">
                <a:solidFill>
                  <a:schemeClr val="bg1"/>
                </a:solidFill>
              </a:rPr>
              <a:t>TAH of 340 male caribou for the </a:t>
            </a:r>
            <a:r>
              <a:rPr lang="en-CA" sz="2100" dirty="0" smtClean="0">
                <a:solidFill>
                  <a:schemeClr val="bg1"/>
                </a:solidFill>
              </a:rPr>
              <a:t>Bluenose </a:t>
            </a:r>
            <a:r>
              <a:rPr lang="en-CA" sz="2100" dirty="0">
                <a:solidFill>
                  <a:schemeClr val="bg1"/>
                </a:solidFill>
              </a:rPr>
              <a:t>East herd to NWMB</a:t>
            </a:r>
          </a:p>
          <a:p>
            <a:pPr marL="0" indent="0">
              <a:buNone/>
            </a:pPr>
            <a:endParaRPr lang="en-CA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323528" y="1052736"/>
            <a:ext cx="6768752" cy="0"/>
          </a:xfrm>
          <a:prstGeom prst="line">
            <a:avLst/>
          </a:prstGeom>
          <a:ln w="4762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4221088"/>
            <a:ext cx="1672216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885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1106</TotalTime>
  <Words>1046</Words>
  <Application>Microsoft Office PowerPoint</Application>
  <PresentationFormat>On-screen Show (4:3)</PresentationFormat>
  <Paragraphs>135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Nunavut Kavamatkunni Avatiliqiyikkut Havakviat havagutaa Government of Nunavut, DOE mandate </vt:lpstr>
      <vt:lpstr>Munarinikkut Tuktunik – Humiinniit Monitoring Caribou –Distribution</vt:lpstr>
      <vt:lpstr>Munarinikkut – Tahiqpaup Kivataani Monitoring –Bluenose- East</vt:lpstr>
      <vt:lpstr>Miitiqtipkaitjutit Consultations</vt:lpstr>
      <vt:lpstr>Miitiqtipkaitjutit Consultations</vt:lpstr>
      <vt:lpstr>Nunallaani-tunnganiqaqtuq Munarinikkut Qanuriliurniit Community-based Management Actions</vt:lpstr>
      <vt:lpstr>2014-2015  Consultations </vt:lpstr>
      <vt:lpstr>Tuktuni Anguniaqtauyukhani Miitiqtipkaitjutit   2016 Caribou Harvest Consultation  2016</vt:lpstr>
      <vt:lpstr>Tahiqpaup-Kivataani 2015 Amigaitilaanginnik Nalautinniarhimaniit Bluenose-East 2015 Population Estimate</vt:lpstr>
      <vt:lpstr>GN DOE Recommendations</vt:lpstr>
      <vt:lpstr>GN DOE Proposed Recommendations</vt:lpstr>
    </vt:vector>
  </TitlesOfParts>
  <Company>Government of Nunavut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lisa</dc:creator>
  <cp:lastModifiedBy>lisa</cp:lastModifiedBy>
  <cp:revision>15</cp:revision>
  <dcterms:created xsi:type="dcterms:W3CDTF">2016-05-26T20:44:42Z</dcterms:created>
  <dcterms:modified xsi:type="dcterms:W3CDTF">2016-05-27T15:39:43Z</dcterms:modified>
</cp:coreProperties>
</file>