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4" r:id="rId3"/>
    <p:sldMasterId id="2147483696" r:id="rId4"/>
  </p:sldMasterIdLst>
  <p:notesMasterIdLst>
    <p:notesMasterId r:id="rId15"/>
  </p:notesMasterIdLst>
  <p:sldIdLst>
    <p:sldId id="256" r:id="rId5"/>
    <p:sldId id="257" r:id="rId6"/>
    <p:sldId id="258" r:id="rId7"/>
    <p:sldId id="267" r:id="rId8"/>
    <p:sldId id="268" r:id="rId9"/>
    <p:sldId id="270" r:id="rId10"/>
    <p:sldId id="271" r:id="rId11"/>
    <p:sldId id="272" r:id="rId12"/>
    <p:sldId id="277" r:id="rId13"/>
    <p:sldId id="278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5B9BD5"/>
    <a:srgbClr val="B779B3"/>
    <a:srgbClr val="CF61C7"/>
    <a:srgbClr val="B878B3"/>
    <a:srgbClr val="CA74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7" autoAdjust="0"/>
    <p:restoredTop sz="86477" autoAdjust="0"/>
  </p:normalViewPr>
  <p:slideViewPr>
    <p:cSldViewPr snapToGrid="0">
      <p:cViewPr varScale="1">
        <p:scale>
          <a:sx n="59" d="100"/>
          <a:sy n="59" d="100"/>
        </p:scale>
        <p:origin x="522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08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3246" y="8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D4A0EA4-EEAD-462D-A845-3A6BB38E030B}" type="datetimeFigureOut">
              <a:rPr lang="en-US" smtClean="0"/>
              <a:t>3/3/2020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1D8E1B6-F1F6-4468-BC62-C008A50C0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054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8E1B6-F1F6-4468-BC62-C008A50C056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5853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8E1B6-F1F6-4468-BC62-C008A50C056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66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8E1B6-F1F6-4468-BC62-C008A50C056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0911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8E1B6-F1F6-4468-BC62-C008A50C056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6778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8E1B6-F1F6-4468-BC62-C008A50C056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8651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8E1B6-F1F6-4468-BC62-C008A50C056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1353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8E1B6-F1F6-4468-BC62-C008A50C056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790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8E1B6-F1F6-4468-BC62-C008A50C056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1429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8E1B6-F1F6-4468-BC62-C008A50C056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7540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8E1B6-F1F6-4468-BC62-C008A50C056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586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68" y="5313457"/>
            <a:ext cx="9156986" cy="1544543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t">
            <a:normAutofit/>
          </a:bodyPr>
          <a:lstStyle>
            <a:lvl1pPr algn="ctr">
              <a:defRPr sz="5400">
                <a:latin typeface="Arial Rounded MT Bold" panose="020F07040305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986" y="0"/>
            <a:ext cx="9156986" cy="361507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95" y="4794666"/>
            <a:ext cx="2160341" cy="19587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 userDrawn="1"/>
        </p:nvSpPr>
        <p:spPr>
          <a:xfrm>
            <a:off x="6024284" y="5357303"/>
            <a:ext cx="293683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b="1" dirty="0" smtClean="0">
                <a:solidFill>
                  <a:schemeClr val="bg1"/>
                </a:solidFill>
              </a:rPr>
              <a:t>P.O. Box 18</a:t>
            </a:r>
          </a:p>
          <a:p>
            <a:pPr algn="r"/>
            <a:r>
              <a:rPr lang="en-US" sz="1800" b="1" dirty="0" smtClean="0">
                <a:solidFill>
                  <a:schemeClr val="bg1"/>
                </a:solidFill>
              </a:rPr>
              <a:t>Cambridge Bay, Nunavut</a:t>
            </a:r>
          </a:p>
          <a:p>
            <a:pPr algn="r"/>
            <a:r>
              <a:rPr lang="en-US" sz="1800" b="1" dirty="0" smtClean="0">
                <a:solidFill>
                  <a:schemeClr val="bg1"/>
                </a:solidFill>
              </a:rPr>
              <a:t>X0B 0C0</a:t>
            </a:r>
          </a:p>
          <a:p>
            <a:pPr algn="r"/>
            <a:r>
              <a:rPr lang="en-US" sz="1800" b="1" dirty="0" smtClean="0">
                <a:solidFill>
                  <a:schemeClr val="bg1"/>
                </a:solidFill>
              </a:rPr>
              <a:t>Telephone: 1 867 983 2458</a:t>
            </a:r>
          </a:p>
          <a:p>
            <a:pPr algn="r"/>
            <a:r>
              <a:rPr lang="en-US" sz="1800" b="1" dirty="0" smtClean="0">
                <a:solidFill>
                  <a:schemeClr val="bg1"/>
                </a:solidFill>
              </a:rPr>
              <a:t>Fax: 1 867 983 2701</a:t>
            </a:r>
          </a:p>
          <a:p>
            <a:pPr algn="r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92815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kitia.ca/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2F33F-7DE4-4B81-B7E5-C9AB6C714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024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kitia.ca/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2F33F-7DE4-4B81-B7E5-C9AB6C714333}" type="slidenum">
              <a:rPr lang="en-US" smtClean="0"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54481" y="3640444"/>
            <a:ext cx="3789519" cy="3514156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/>
            </a:outerShd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65485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660149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13655"/>
            <a:ext cx="78867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3142" y="5377404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CA" dirty="0" smtClean="0"/>
              <a:t>kitia.ca/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B63EE-32D6-41CD-8D0F-F766A6E15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35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661212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36629" y="6356350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kitia.ca/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B63EE-32D6-41CD-8D0F-F766A6E15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556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6621167" cy="132556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36629" y="6356350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CA" dirty="0" smtClean="0"/>
              <a:t>kitia.ca/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B63EE-32D6-41CD-8D0F-F766A6E15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462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6629" y="6356350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kitia.ca/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B63EE-32D6-41CD-8D0F-F766A6E15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079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1562986"/>
            <a:ext cx="4629150" cy="429806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36629" y="63244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kitia.ca/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B63EE-32D6-41CD-8D0F-F766A6E15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671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1594884"/>
            <a:ext cx="4629150" cy="426616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36629" y="6356350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kitia.ca/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B63EE-32D6-41CD-8D0F-F766A6E15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310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6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98" y="-297"/>
            <a:ext cx="9144793" cy="68585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kitia.ca/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2F33F-7DE4-4B81-B7E5-C9AB6C714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945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-26614" y="6197432"/>
            <a:ext cx="9181372" cy="68296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61761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8B63EE-32D6-41CD-8D0F-F766A6E153A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7724" y="51676"/>
            <a:ext cx="1760588" cy="1632049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822288" y="6302560"/>
            <a:ext cx="2211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 Rounded MT Bold" panose="020F0704030504030204" pitchFamily="34" charset="0"/>
              </a:rPr>
              <a:t>kitia.ca</a:t>
            </a:r>
            <a:endParaRPr lang="en-US" sz="28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963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8" r:id="rId2"/>
    <p:sldLayoutId id="2147483689" r:id="rId3"/>
    <p:sldLayoutId id="2147483691" r:id="rId4"/>
    <p:sldLayoutId id="2147483692" r:id="rId5"/>
    <p:sldLayoutId id="2147483693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chemeClr val="tx1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6614" y="6197432"/>
            <a:ext cx="9181372" cy="68296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61761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8B63EE-32D6-41CD-8D0F-F766A6E153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7724" y="51676"/>
            <a:ext cx="1760588" cy="1632049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822288" y="6302560"/>
            <a:ext cx="2211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  <a:latin typeface="Arial Rounded MT Bold" panose="020F0704030504030204" pitchFamily="34" charset="0"/>
              </a:rPr>
              <a:t>kitia.ca</a:t>
            </a:r>
            <a:endParaRPr lang="en-US" sz="2800" dirty="0">
              <a:solidFill>
                <a:prstClr val="black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9634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chemeClr val="tx1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6614" y="6197432"/>
            <a:ext cx="9181372" cy="68296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61761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8B63EE-32D6-41CD-8D0F-F766A6E153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7724" y="51676"/>
            <a:ext cx="1760588" cy="1632049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822288" y="6302560"/>
            <a:ext cx="2211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  <a:latin typeface="Arial Rounded MT Bold" panose="020F0704030504030204" pitchFamily="34" charset="0"/>
              </a:rPr>
              <a:t>kitia.ca</a:t>
            </a:r>
            <a:endParaRPr lang="en-US" sz="2800" dirty="0">
              <a:solidFill>
                <a:prstClr val="black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9634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chemeClr val="tx1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Kitikmeot Inuit Association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Submission to the NWMB for the GN Bathurst Caribou TAH Proposal</a:t>
            </a:r>
          </a:p>
          <a:p>
            <a:r>
              <a:rPr lang="en-US" sz="3600" b="1" dirty="0" smtClean="0">
                <a:solidFill>
                  <a:schemeClr val="bg1"/>
                </a:solidFill>
              </a:rPr>
              <a:t>March 5-7, 2020</a:t>
            </a:r>
            <a:endParaRPr 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26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Director Lands\AppData\Local\Microsoft\Windows\Temporary Internet Files\Content.Outlook\7COZHEHK\IMG_017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16" y="0"/>
            <a:ext cx="9334034" cy="6995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09550" y="5165725"/>
            <a:ext cx="7486650" cy="1325563"/>
          </a:xfrm>
        </p:spPr>
        <p:txBody>
          <a:bodyPr>
            <a:normAutofit/>
          </a:bodyPr>
          <a:lstStyle/>
          <a:p>
            <a:r>
              <a:rPr lang="en-CA" sz="4000" dirty="0" smtClean="0">
                <a:solidFill>
                  <a:schemeClr val="bg1"/>
                </a:solidFill>
              </a:rPr>
              <a:t>Thank You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B63EE-32D6-41CD-8D0F-F766A6E153A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43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Purpose of Presentation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CA" dirty="0" smtClean="0"/>
          </a:p>
          <a:p>
            <a:r>
              <a:rPr lang="en-CA" sz="3600" dirty="0" smtClean="0"/>
              <a:t>Present a summary of KIA’s views of the Proposal for a Total Allowable Harvest (TAH) of 0 for Bathurst Caribou requested by the Government of Nunavut (GN) to the Nunavut Wildlife Management Board (NWMB).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B63EE-32D6-41CD-8D0F-F766A6E153A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65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irector Lands\AppData\Local\Microsoft\Windows\Temporary Internet Files\Content.Outlook\7COZHEHK\IOL B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31" y="-81888"/>
            <a:ext cx="9182486" cy="7083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8650" y="-26173"/>
            <a:ext cx="6601490" cy="1325563"/>
          </a:xfrm>
        </p:spPr>
        <p:txBody>
          <a:bodyPr>
            <a:noAutofit/>
          </a:bodyPr>
          <a:lstStyle/>
          <a:p>
            <a:r>
              <a:rPr lang="en-CA" sz="3600" b="1" dirty="0" smtClean="0"/>
              <a:t>KIA’s Mandate</a:t>
            </a:r>
            <a:endParaRPr lang="en-US" sz="36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28650" y="1297279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 smtClean="0"/>
              <a:t>KIA’s Mandate is to manage Kitikmeot Inuit lands and resources, and to protect and promote the social, cultural, political, environmental, and economic well-being of Kitikmeot Inuit. 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B63EE-32D6-41CD-8D0F-F766A6E153A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711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Background to KIAs Submission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28650" y="1570805"/>
            <a:ext cx="7886700" cy="4351338"/>
          </a:xfrm>
        </p:spPr>
        <p:txBody>
          <a:bodyPr>
            <a:normAutofit/>
          </a:bodyPr>
          <a:lstStyle/>
          <a:p>
            <a:r>
              <a:rPr lang="en-CA" sz="3600" dirty="0" smtClean="0"/>
              <a:t>KIA is working with the Kugluktuk and </a:t>
            </a:r>
            <a:r>
              <a:rPr lang="en-CA" sz="3600" dirty="0" err="1" smtClean="0"/>
              <a:t>Ekaluktutiak</a:t>
            </a:r>
            <a:r>
              <a:rPr lang="en-CA" sz="3600" dirty="0" smtClean="0"/>
              <a:t> Hunters and Trappers Organizations (HTOs), the Kitikmeot Regional Wildlife Board and Nunavut </a:t>
            </a:r>
            <a:r>
              <a:rPr lang="en-CA" sz="3600" dirty="0" err="1" smtClean="0"/>
              <a:t>Tunngavik</a:t>
            </a:r>
            <a:r>
              <a:rPr lang="en-CA" sz="3600" dirty="0" smtClean="0"/>
              <a:t> Inc. (NTI).</a:t>
            </a:r>
          </a:p>
          <a:p>
            <a:r>
              <a:rPr lang="en-CA" sz="3600" dirty="0" smtClean="0"/>
              <a:t>Caribou are of central important to Inuit culture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B63EE-32D6-41CD-8D0F-F766A6E153A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038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09550" y="365125"/>
            <a:ext cx="7486650" cy="1325563"/>
          </a:xfrm>
        </p:spPr>
        <p:txBody>
          <a:bodyPr>
            <a:normAutofit/>
          </a:bodyPr>
          <a:lstStyle/>
          <a:p>
            <a:r>
              <a:rPr lang="en-CA" sz="4000" dirty="0" smtClean="0"/>
              <a:t>KIAs Position on the TAH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28650" y="1570804"/>
            <a:ext cx="7886700" cy="4639495"/>
          </a:xfrm>
        </p:spPr>
        <p:txBody>
          <a:bodyPr>
            <a:normAutofit/>
          </a:bodyPr>
          <a:lstStyle/>
          <a:p>
            <a:r>
              <a:rPr lang="en-CA" sz="3200" dirty="0" smtClean="0"/>
              <a:t>KIA opposes the GN TAH proposal.</a:t>
            </a:r>
          </a:p>
          <a:p>
            <a:pPr marL="0" indent="0">
              <a:buNone/>
            </a:pPr>
            <a:r>
              <a:rPr lang="en-CA" sz="3200" dirty="0" smtClean="0"/>
              <a:t>Reasons:</a:t>
            </a:r>
          </a:p>
          <a:p>
            <a:pPr lvl="1"/>
            <a:r>
              <a:rPr lang="en-CA" sz="2800" dirty="0" smtClean="0"/>
              <a:t>The Inuit family at Contwoyto Lake should be permitted to maintain a subsistence lifestyle and contribute to caribou management</a:t>
            </a:r>
          </a:p>
          <a:p>
            <a:pPr lvl="1"/>
            <a:r>
              <a:rPr lang="en-CA" sz="2800" dirty="0" smtClean="0"/>
              <a:t>GN needs a balanced approach that minimally infringes on Inuit rights</a:t>
            </a:r>
          </a:p>
          <a:p>
            <a:pPr lvl="1"/>
            <a:r>
              <a:rPr lang="en-CA" sz="2800" dirty="0" smtClean="0"/>
              <a:t>GN proposal does not include TK or IQ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B63EE-32D6-41CD-8D0F-F766A6E153A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29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09550" y="365125"/>
            <a:ext cx="7486650" cy="1325563"/>
          </a:xfrm>
        </p:spPr>
        <p:txBody>
          <a:bodyPr>
            <a:normAutofit fontScale="90000"/>
          </a:bodyPr>
          <a:lstStyle/>
          <a:p>
            <a:r>
              <a:rPr lang="en-CA" sz="4000" dirty="0" smtClean="0"/>
              <a:t>Analysis and Argument: Continuity of Inuit Culture and Subsistence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28650" y="1770433"/>
            <a:ext cx="7886700" cy="4401765"/>
          </a:xfrm>
        </p:spPr>
        <p:txBody>
          <a:bodyPr>
            <a:normAutofit/>
          </a:bodyPr>
          <a:lstStyle/>
          <a:p>
            <a:r>
              <a:rPr lang="en-CA" sz="3600" dirty="0" smtClean="0"/>
              <a:t>TAH of 0 will </a:t>
            </a:r>
          </a:p>
          <a:p>
            <a:pPr lvl="1"/>
            <a:r>
              <a:rPr lang="en-CA" sz="3200" dirty="0" smtClean="0"/>
              <a:t>impact continuity of Inuit culture</a:t>
            </a:r>
          </a:p>
          <a:p>
            <a:pPr lvl="1"/>
            <a:r>
              <a:rPr lang="en-CA" sz="3200" dirty="0"/>
              <a:t>i</a:t>
            </a:r>
            <a:r>
              <a:rPr lang="en-CA" sz="3200" dirty="0" smtClean="0"/>
              <a:t>mpose undue hardship on Inuit family living at Contwoyto Lake</a:t>
            </a:r>
          </a:p>
          <a:p>
            <a:pPr lvl="1"/>
            <a:r>
              <a:rPr lang="en-CA" sz="3200" dirty="0"/>
              <a:t>e</a:t>
            </a:r>
            <a:r>
              <a:rPr lang="en-CA" sz="3200" dirty="0" smtClean="0"/>
              <a:t>liminate the caribou monitoring and conservation role currently performed by this family</a:t>
            </a:r>
          </a:p>
          <a:p>
            <a:pPr lvl="1"/>
            <a:r>
              <a:rPr lang="en-CA" sz="3200" dirty="0"/>
              <a:t>n</a:t>
            </a:r>
            <a:r>
              <a:rPr lang="en-CA" sz="3200" dirty="0" smtClean="0"/>
              <a:t>ot accelerate or measurable change the decline of the Bathurst herd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B63EE-32D6-41CD-8D0F-F766A6E153A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54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09550" y="365125"/>
            <a:ext cx="7486650" cy="1325563"/>
          </a:xfrm>
        </p:spPr>
        <p:txBody>
          <a:bodyPr>
            <a:normAutofit fontScale="90000"/>
          </a:bodyPr>
          <a:lstStyle/>
          <a:p>
            <a:r>
              <a:rPr lang="en-CA" sz="4000" dirty="0" smtClean="0"/>
              <a:t>Analysis and Argument: </a:t>
            </a:r>
            <a:br>
              <a:rPr lang="en-CA" sz="4000" dirty="0" smtClean="0"/>
            </a:br>
            <a:r>
              <a:rPr lang="en-CA" sz="4000" dirty="0" smtClean="0"/>
              <a:t>Minimal Infringement and Inuit Management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28650" y="1742255"/>
            <a:ext cx="7886700" cy="4351338"/>
          </a:xfrm>
        </p:spPr>
        <p:txBody>
          <a:bodyPr>
            <a:normAutofit/>
          </a:bodyPr>
          <a:lstStyle/>
          <a:p>
            <a:r>
              <a:rPr lang="en-CA" dirty="0" smtClean="0"/>
              <a:t>The </a:t>
            </a:r>
            <a:r>
              <a:rPr lang="en-CA" i="1" dirty="0" smtClean="0"/>
              <a:t>Nunavut Agreement </a:t>
            </a:r>
            <a:r>
              <a:rPr lang="en-CA" dirty="0" smtClean="0"/>
              <a:t>and the </a:t>
            </a:r>
            <a:r>
              <a:rPr lang="en-CA" i="1" dirty="0" smtClean="0"/>
              <a:t>Constitution </a:t>
            </a:r>
            <a:r>
              <a:rPr lang="en-CA" dirty="0" smtClean="0"/>
              <a:t>require that conservation action minimally infringe on Inuit rights</a:t>
            </a:r>
          </a:p>
          <a:p>
            <a:r>
              <a:rPr lang="en-CA" dirty="0" smtClean="0"/>
              <a:t>October 7, 2019 meeting with HTOs, HTOs requested predator management for wolves and grizzly bears</a:t>
            </a:r>
          </a:p>
          <a:p>
            <a:r>
              <a:rPr lang="en-CA" dirty="0"/>
              <a:t>GN proposing to eliminate harvesting without managing other threats (i.e. predators)</a:t>
            </a:r>
          </a:p>
          <a:p>
            <a:r>
              <a:rPr lang="en-CA" dirty="0" smtClean="0"/>
              <a:t>GN should support creation and implementation of Inuit led conservation management plan</a:t>
            </a:r>
          </a:p>
          <a:p>
            <a:endParaRPr lang="en-CA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B63EE-32D6-41CD-8D0F-F766A6E153A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60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09550" y="365125"/>
            <a:ext cx="7486650" cy="1325563"/>
          </a:xfrm>
        </p:spPr>
        <p:txBody>
          <a:bodyPr>
            <a:normAutofit fontScale="90000"/>
          </a:bodyPr>
          <a:lstStyle/>
          <a:p>
            <a:r>
              <a:rPr lang="en-CA" sz="4000" dirty="0" smtClean="0"/>
              <a:t>Analysis and Argument: Need to Include TK and IQ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28650" y="1570805"/>
            <a:ext cx="7886700" cy="4351338"/>
          </a:xfrm>
        </p:spPr>
        <p:txBody>
          <a:bodyPr>
            <a:normAutofit/>
          </a:bodyPr>
          <a:lstStyle/>
          <a:p>
            <a:r>
              <a:rPr lang="en-CA" sz="3600" dirty="0" smtClean="0"/>
              <a:t>GN conducted limited community meetings</a:t>
            </a:r>
          </a:p>
          <a:p>
            <a:r>
              <a:rPr lang="en-CA" sz="3600" dirty="0" smtClean="0"/>
              <a:t>Comments from the community are not reflected in the proposal</a:t>
            </a:r>
          </a:p>
          <a:p>
            <a:r>
              <a:rPr lang="en-CA" sz="3600" dirty="0" smtClean="0"/>
              <a:t>Proposal does not appear to include any TK or IQ</a:t>
            </a:r>
          </a:p>
          <a:p>
            <a:endParaRPr lang="en-CA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B63EE-32D6-41CD-8D0F-F766A6E153A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4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09550" y="365125"/>
            <a:ext cx="7486650" cy="1325563"/>
          </a:xfrm>
        </p:spPr>
        <p:txBody>
          <a:bodyPr>
            <a:normAutofit/>
          </a:bodyPr>
          <a:lstStyle/>
          <a:p>
            <a:r>
              <a:rPr lang="en-CA" sz="4000" dirty="0" smtClean="0"/>
              <a:t>Summary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28650" y="1570805"/>
            <a:ext cx="7886700" cy="4351338"/>
          </a:xfrm>
        </p:spPr>
        <p:txBody>
          <a:bodyPr>
            <a:normAutofit lnSpcReduction="10000"/>
          </a:bodyPr>
          <a:lstStyle/>
          <a:p>
            <a:r>
              <a:rPr lang="en-CA" dirty="0" smtClean="0"/>
              <a:t>Conservation of Bathurst caribou requires a balanced approach, including predator management</a:t>
            </a:r>
          </a:p>
          <a:p>
            <a:r>
              <a:rPr lang="en-CA" dirty="0" smtClean="0"/>
              <a:t>Conservation management should be Inuit led and utilize TK and IQ, with support from GN for developing and implementing the approach</a:t>
            </a:r>
          </a:p>
          <a:p>
            <a:r>
              <a:rPr lang="en-CA" dirty="0" smtClean="0"/>
              <a:t>Conservation must be consistent with Inuit rights, including minimal infringement on Inuit harvesting rights</a:t>
            </a:r>
          </a:p>
          <a:p>
            <a:r>
              <a:rPr lang="en-CA" dirty="0" smtClean="0"/>
              <a:t>The TAH should be set at 10, allocated to the family at Contwoyto Lake for subsistence harvesting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B63EE-32D6-41CD-8D0F-F766A6E153A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34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7461</TotalTime>
  <Words>425</Words>
  <Application>Microsoft Office PowerPoint</Application>
  <PresentationFormat>On-screen Show (4:3)</PresentationFormat>
  <Paragraphs>57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Arial Black</vt:lpstr>
      <vt:lpstr>Arial Rounded MT Bold</vt:lpstr>
      <vt:lpstr>Calibri</vt:lpstr>
      <vt:lpstr>Calibri Light</vt:lpstr>
      <vt:lpstr>Office Theme</vt:lpstr>
      <vt:lpstr>Custom Design</vt:lpstr>
      <vt:lpstr>1_Custom Design</vt:lpstr>
      <vt:lpstr>2_Custom Design</vt:lpstr>
      <vt:lpstr>Kitikmeot Inuit Association</vt:lpstr>
      <vt:lpstr>Purpose of Presentation</vt:lpstr>
      <vt:lpstr>KIA’s Mandate</vt:lpstr>
      <vt:lpstr>Background to KIAs Submission</vt:lpstr>
      <vt:lpstr>KIAs Position on the TAH</vt:lpstr>
      <vt:lpstr>Analysis and Argument: Continuity of Inuit Culture and Subsistence</vt:lpstr>
      <vt:lpstr>Analysis and Argument:  Minimal Infringement and Inuit Management</vt:lpstr>
      <vt:lpstr>Analysis and Argument: Need to Include TK and IQ</vt:lpstr>
      <vt:lpstr>Summary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Duxbury</dc:creator>
  <cp:lastModifiedBy>Joanna Vince</cp:lastModifiedBy>
  <cp:revision>134</cp:revision>
  <cp:lastPrinted>2016-04-07T22:45:02Z</cp:lastPrinted>
  <dcterms:created xsi:type="dcterms:W3CDTF">2013-07-19T15:58:55Z</dcterms:created>
  <dcterms:modified xsi:type="dcterms:W3CDTF">2020-03-03T14:39:30Z</dcterms:modified>
</cp:coreProperties>
</file>